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96455" y="3177266"/>
            <a:ext cx="8422544" cy="1646302"/>
          </a:xfrm>
        </p:spPr>
        <p:txBody>
          <a:bodyPr/>
          <a:lstStyle/>
          <a:p>
            <a:r>
              <a:rPr lang="it-IT" dirty="0" smtClean="0"/>
              <a:t>Ada Negri, </a:t>
            </a:r>
            <a:r>
              <a:rPr lang="it-IT" i="1" dirty="0" smtClean="0"/>
              <a:t>Il dono </a:t>
            </a:r>
            <a:r>
              <a:rPr lang="it-IT" smtClean="0"/>
              <a:t>(1936)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11" y="567942"/>
            <a:ext cx="2247900" cy="32258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3299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26772" y="464222"/>
            <a:ext cx="46535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Bef>
                <a:spcPts val="1000"/>
              </a:spcBef>
            </a:pPr>
            <a:r>
              <a:rPr lang="it-IT" b="1" i="1" kern="0" cap="small" dirty="0">
                <a:latin typeface="Arial" panose="020B0604020202020204" pitchFamily="34" charset="0"/>
                <a:ea typeface="Andale Sans UI"/>
                <a:cs typeface="CIDFont+F1"/>
              </a:rPr>
              <a:t>La stirpe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In questo giorno e in questo mese, nella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stagion mia piena, figlia, a me venisti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com’io, molt’anni innanzi, alla mia madre.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E se m’affondo nelle lontananze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del tempo, ascolto le scomparse donne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del ceppo nostro gemere al travaglio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dei parti, sempre con lo stesso grido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di carne: odo vagir le creature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create, sempre con lo stesso pianto.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E d’anello in anello si rannoda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fra l’ombre del passato la catena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dell’esistenza; e tu già cerchi il segno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del futuro nel riso adolescente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di Donata occhi d’ambra e nella ferma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fronte di Guido occhi di smalto nero.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Vive eravamo entro l’inconscie forze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di colei che fu prima nella nostra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solida stirpe: vive pur saremo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nell’ultima, sin ch’ella avrà respiro</a:t>
            </a:r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it-IT" dirty="0">
              <a:latin typeface="Arial" panose="020B0604020202020204" pitchFamily="34" charset="0"/>
              <a:ea typeface="Andale Sans U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589432" y="734096"/>
            <a:ext cx="436350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Il nostro esister breve, in questa forma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ch’è tua, ch’è mia, che sparirà, non vale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se non pel filo che ne allaccia a vite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già conchiuse, ed a quelle che il domani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succedersi vedrà, l’una dall’altra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generate. O mia sola, o tante e tante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mie creature! O discendenza, giorno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senza tramonto! Così volge un fiume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con l’onde sue sempre le stesse, sempre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novelle, in corso ampio e perenne, al mare.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614" y="4603069"/>
            <a:ext cx="23622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2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10862" y="621731"/>
            <a:ext cx="44217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Bef>
                <a:spcPts val="1000"/>
              </a:spcBef>
            </a:pPr>
            <a:r>
              <a:rPr lang="it-IT" b="1" i="1" kern="0" cap="small" dirty="0">
                <a:latin typeface="Arial" panose="020B0604020202020204" pitchFamily="34" charset="0"/>
                <a:ea typeface="Andale Sans UI"/>
                <a:cs typeface="CIDFont+F1"/>
              </a:rPr>
              <a:t>Preghiera per l’agonia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Ti supplico, Signore, per colei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che sta morendo senza ch’io le possa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essere accanto, senza ch’io la possa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aiutare a morire. Ella sofferse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senza lamento, per sì lunghi giorni,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crocifissa al suo letto. Ella non ebbe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- nel dominio implacabile del male –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membro che non le spasimasse, notte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che le portasse un po’ di sonno, tregua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(fosse pur breve) al suo martirio. Ed ora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ch’è vicino il momento dell’estremo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distacco, ancor più soffre. La materia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è dura a sprigionar l’anima; ed io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nulla posso per lei, fuor che pregarti,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o Padre nostro.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endParaRPr lang="it-IT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125791" y="891483"/>
            <a:ext cx="401109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 </a:t>
            </a: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Padre nostro, acqueta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il conflitto fra l’anima che anela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di liberarsi nello spazio e il vincolo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tenace delle viscere, dell’ossa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piagate e rotte dall’infermità.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Non ebbe il mondo creatura bella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che di bontà più forte, di fortezza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più viva intorno a sé calore e luce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raggiasse: Tu lo sai, Tu che sai tutto.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E ben sai che il suo male in olocausto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ella offeriva al tuo divin Figliuolo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e a Maria del Calvario, per salvezza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d’uomini in colpa, di fanciulli in pena,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di madri in pianto.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endParaRPr lang="it-IT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Or </a:t>
            </a: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fa che almen la morte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abbia pietà di lei: che l’agonia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sia come un sogno: ch’ella veda Te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prima d’esser con Te nel tuo splendore,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Dio d’ogni grazia</a:t>
            </a:r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it-IT" dirty="0">
              <a:latin typeface="Arial" panose="020B0604020202020204" pitchFamily="34" charset="0"/>
              <a:ea typeface="Andale Sans UI"/>
            </a:endParaRPr>
          </a:p>
        </p:txBody>
      </p:sp>
    </p:spTree>
    <p:extLst>
      <p:ext uri="{BB962C8B-B14F-4D97-AF65-F5344CB8AC3E}">
        <p14:creationId xmlns:p14="http://schemas.microsoft.com/office/powerpoint/2010/main" val="200699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05803" y="94847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>
              <a:spcBef>
                <a:spcPts val="1000"/>
              </a:spcBef>
            </a:pPr>
            <a:r>
              <a:rPr lang="it-IT" b="1" i="1" kern="0" cap="small" dirty="0">
                <a:latin typeface="Arial" panose="020B0604020202020204" pitchFamily="34" charset="0"/>
                <a:ea typeface="Andale Sans UI"/>
                <a:cs typeface="CIDFont+F1"/>
              </a:rPr>
              <a:t>L’eco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S’io dovessi tornare al tuo giardino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(non tornerò, non tornerò), vorrei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fermarmi al punto dove un'eco, strana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lontana</a:t>
            </a: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, risponde a chi la chiama.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Tu invocavi, di là, quando non eri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da alcuno udita né veduta, il figlio;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ma la voce, diversa, che lo spazio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rendeva a te, non ripetea quel nome.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«Massimo», tu gridavi; ed essa «Mamma».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Fra il silenzio dei pini e dei </a:t>
            </a:r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ginepri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abbandonati, io ben vorrei, sorella,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dire all’eco invisibile il tuo nome;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e udir nell’eco il mio, dalla tua voce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di paradiso, che ogni pena un giorno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in me placava, ed or con te s’è spenta.</a:t>
            </a:r>
            <a:endParaRPr lang="it-IT" dirty="0">
              <a:effectLst/>
              <a:latin typeface="Arial" panose="020B0604020202020204" pitchFamily="34" charset="0"/>
              <a:ea typeface="Andale Sans U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14" y="3427934"/>
            <a:ext cx="5062707" cy="3389085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98094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3589" y="335224"/>
            <a:ext cx="452477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Bef>
                <a:spcPts val="1000"/>
              </a:spcBef>
            </a:pPr>
            <a:r>
              <a:rPr lang="it-IT" b="1" i="1" kern="0" cap="small" dirty="0" smtClean="0">
                <a:latin typeface="Arial" panose="020B0604020202020204" pitchFamily="34" charset="0"/>
                <a:ea typeface="Andale Sans UI"/>
                <a:cs typeface="CIDFont+F1"/>
              </a:rPr>
              <a:t>Partire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Oggi, aspro giorno, tutto lampi e ombre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nell’anima, e inquiete onde nel sangue,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dal cuore al capo, dal cervello al cuore,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come presagi. Ho nelle tempie un rombo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sordo, lontano, che non cessa; e pare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d’un’elica lassù, perduta accanto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alle nubi; ma è sangue: il mio buon sangue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che vuol ch’io vada.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E dunque andrò. Domani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andrò. Gran tempo è già che quest’antico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lembo di terra, ove ogni zolla è nota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al ricordo, di sé fa a me radice.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Altre terre, altri cieli, altri linguaggi.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Vi son, lungi di qui, giardini ed orti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in paesi di sogno: spiagge che non vidi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sinora, e tutte son d’oro e d’azzurro,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e chi vi giunge scorda il proprio nome</a:t>
            </a:r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it-IT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340"/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 </a:t>
            </a: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rimugghiar di sconosciute folle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in città sconosciute; e in quell’umano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flusso e riflusso, fra quei volti e quelle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anime, forse, l’anima ed il volto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per cui sola nel mondo io più non sia.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endParaRPr lang="it-IT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280339" y="1153342"/>
            <a:ext cx="4493538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80340"/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Così </a:t>
            </a: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grande, la terra. Così angusta,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la vita: ed una: una soltanto, a ognuno: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e non sì tosto data, ecco, è già tolta.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Pur, dove andrò, che dentro non m’affanni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dopo alcun tempo (io ben lo so) bisogno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di mutar luogo? Ove m’arresterò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donde più non mi strappi desiderio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di lontananza? Oltre quegli orti, altri orti,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altri giardini e spiagge e monti e mari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e creature. Ma chi mai da me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potrà svellere me?</a:t>
            </a:r>
          </a:p>
          <a:p>
            <a:pPr indent="180340"/>
            <a:endParaRPr lang="it-IT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Quétati</a:t>
            </a: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, sangue</a:t>
            </a:r>
          </a:p>
          <a:p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che non hai pace. Il mondo è un passo. Il cielo</a:t>
            </a:r>
          </a:p>
          <a:p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che dall’alto mi guarda è, ovunque, il cielo.</a:t>
            </a:r>
          </a:p>
          <a:p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Solo in un volto, nel divino volto</a:t>
            </a:r>
          </a:p>
          <a:p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specchiar potrò l’anima mia: sentirla</a:t>
            </a:r>
          </a:p>
          <a:p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calma come una lampada che splenda</a:t>
            </a:r>
          </a:p>
          <a:p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entro una cripta, a fianco dell’altare.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950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6924" y="615395"/>
            <a:ext cx="460205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Bef>
                <a:spcPts val="1000"/>
              </a:spcBef>
            </a:pPr>
            <a:r>
              <a:rPr lang="it-IT" b="1" i="1" kern="0" cap="small" dirty="0">
                <a:latin typeface="Arial" panose="020B0604020202020204" pitchFamily="34" charset="0"/>
                <a:ea typeface="Andale Sans UI"/>
                <a:cs typeface="CIDFont+F1"/>
              </a:rPr>
              <a:t>Atto d’amore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Non seppi dirti quant'io t'amo, Dio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nel quale credo, Dio che sei la vita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vivente, e quella già vissuta e quella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ch'è </a:t>
            </a: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da viver più oltre: oltre i confini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dei mondi, e dove non esiste il tempo.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Non seppi; - ma a Te nulla occulto resta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di ciò che tace nel profondo. Ogni atto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di vita, in me, fu amore. Ed io credetti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fosse per l'uomo, o l'opera, o la patria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terrena, o i nati del mio saldo ceppo,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o i fior, le piante, i frutti che dal sole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hanno sostanza, nutrimento e luce;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ma fu amore di Te, che in ogni cosa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e creatura sei presente. Ed ora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che ad uno ad uno caddero al mio fianco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i compagni di strada, e più </a:t>
            </a:r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sommesse</a:t>
            </a:r>
            <a:endParaRPr lang="it-IT" dirty="0">
              <a:latin typeface="Arial" panose="020B0604020202020204" pitchFamily="34" charset="0"/>
              <a:ea typeface="Andale Sans U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18975" y="878036"/>
            <a:ext cx="435606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si fan le voci della terra, il tuo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volto rifulge di splendor più forte,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e la tua voce è cantico di gloria.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Or - Dio che sempre amai - t'amo sapendo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d'amarti; e l’ineffabile certezza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che tutto fu giustizia, anche il dolore,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tutto fu bene, anche il mio male, tutto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per me Tu fosti e sei, mi fa tremante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d'una gioia più grande della morte.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Resta con me, poi che la sera scende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sulla mia casa con misericordia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d'ombra e di stelle. Ch'io ti porga, al desco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umile, il poco pane e l'acqua pura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della mia povertà. Resta Tu solo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accanto a me tua serva; e, nel silenzio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degli esseri, il mio cuore oda Te solo.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944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03" y="3710295"/>
            <a:ext cx="3160325" cy="142776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4520" y="2569026"/>
            <a:ext cx="10319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i="1" dirty="0">
                <a:latin typeface="Bradley Hand ITC" panose="03070402050302030203" pitchFamily="66" charset="0"/>
              </a:rPr>
              <a:t>l’Arte non si conquista che a prezzo di vita</a:t>
            </a:r>
            <a:endParaRPr lang="it-IT" sz="44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66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34669" y="5392271"/>
            <a:ext cx="108114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0" dirty="0" smtClean="0">
                <a:solidFill>
                  <a:srgbClr val="FF0000"/>
                </a:solidFill>
              </a:rPr>
              <a:t>www.adanegri.it</a:t>
            </a:r>
            <a:endParaRPr lang="it-IT" sz="1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8347" y="128418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>
              <a:spcBef>
                <a:spcPts val="1000"/>
              </a:spcBef>
            </a:pPr>
            <a:r>
              <a:rPr lang="it-IT" b="1" i="1" kern="0" cap="small" dirty="0">
                <a:latin typeface="Arial" panose="020B0604020202020204" pitchFamily="34" charset="0"/>
                <a:ea typeface="Andale Sans UI"/>
                <a:cs typeface="CIDFont+F1"/>
              </a:rPr>
              <a:t>Il dono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Il dono eccelso che di giorno in giorno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e d'anno in anno da te attesi, o vita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(e per esso, lo sai, mi fu dolcezza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anche il pianto), non venne: ancor non venne.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Ad ogni alba che spunta io dico: «È oggi»: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ad ogni giorno che tramonta io dico: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«Sarà </a:t>
            </a:r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domani». </a:t>
            </a: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Scorre intanto il fiume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del mio sangue vermiglio alla sua foce: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e forse il dono che puoi darmi, il solo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che valga, o vita, è questo sangue: questo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fluir segreto nelle vene, e battere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dei polsi, e luce aver dagli occhi; e amarti 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unicamente perché sei la vita.</a:t>
            </a:r>
            <a:endParaRPr lang="it-IT" dirty="0">
              <a:effectLst/>
              <a:latin typeface="Arial" panose="020B0604020202020204" pitchFamily="34" charset="0"/>
              <a:ea typeface="Andale Sans U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4867" r="3721" b="4762"/>
          <a:stretch/>
        </p:blipFill>
        <p:spPr>
          <a:xfrm>
            <a:off x="5399314" y="1284187"/>
            <a:ext cx="3309257" cy="433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4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9314" y="371378"/>
            <a:ext cx="9144000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spcAft>
                <a:spcPts val="600"/>
              </a:spcAft>
            </a:pPr>
            <a:r>
              <a:rPr lang="it-IT" b="1" dirty="0" smtClean="0">
                <a:latin typeface="Arial" panose="020B0604020202020204" pitchFamily="34" charset="0"/>
                <a:ea typeface="Andale Sans UI"/>
              </a:rPr>
              <a:t>TAPPE ESSENZIALI DELLA BIOGRAFIA NEGRIANA</a:t>
            </a:r>
          </a:p>
          <a:p>
            <a:pPr marL="363538" indent="-363538">
              <a:spcAft>
                <a:spcPts val="600"/>
              </a:spcAft>
            </a:pPr>
            <a:r>
              <a:rPr lang="it-IT" b="1" dirty="0" smtClean="0">
                <a:latin typeface="Arial" panose="020B0604020202020204" pitchFamily="34" charset="0"/>
                <a:ea typeface="Andale Sans UI"/>
              </a:rPr>
              <a:t>1870, 3 febbraio </a:t>
            </a:r>
            <a:r>
              <a:rPr lang="it-IT" dirty="0" smtClean="0">
                <a:latin typeface="Arial" panose="020B0604020202020204" pitchFamily="34" charset="0"/>
                <a:ea typeface="Andale Sans UI"/>
              </a:rPr>
              <a:t>: 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nasce a Lodi in Corso di Porta Cremonese 59 (oggi Corso Roma 127). Orfana di padre, grazie ai sacrifici della nonna portinaia e della madre operaia presso il lanificio di Selvagreca riesce a diventare maestra (1888). </a:t>
            </a:r>
            <a:endParaRPr lang="it-IT" sz="2000" dirty="0">
              <a:latin typeface="Arial" panose="020B0604020202020204" pitchFamily="34" charset="0"/>
              <a:ea typeface="Andale Sans UI"/>
            </a:endParaRPr>
          </a:p>
          <a:p>
            <a:pPr marL="363538" indent="-363538">
              <a:spcAft>
                <a:spcPts val="600"/>
              </a:spcAft>
            </a:pPr>
            <a:r>
              <a:rPr lang="it-IT" b="1" dirty="0" smtClean="0">
                <a:latin typeface="Arial" panose="020B0604020202020204" pitchFamily="34" charset="0"/>
                <a:ea typeface="Andale Sans UI"/>
              </a:rPr>
              <a:t>1888, marzo</a:t>
            </a:r>
            <a:r>
              <a:rPr lang="it-IT" dirty="0" smtClean="0">
                <a:latin typeface="Arial" panose="020B0604020202020204" pitchFamily="34" charset="0"/>
                <a:ea typeface="Andale Sans UI"/>
              </a:rPr>
              <a:t>: 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È chiamata a Motta Visconti a supplire una maestra partita per l’Argentina.</a:t>
            </a:r>
            <a:endParaRPr lang="it-IT" sz="2000" dirty="0">
              <a:latin typeface="Arial" panose="020B0604020202020204" pitchFamily="34" charset="0"/>
              <a:ea typeface="Andale Sans UI"/>
            </a:endParaRPr>
          </a:p>
          <a:p>
            <a:pPr marL="363538" indent="-363538">
              <a:spcAft>
                <a:spcPts val="600"/>
              </a:spcAft>
            </a:pPr>
            <a:r>
              <a:rPr lang="it-IT" b="1" dirty="0" smtClean="0">
                <a:latin typeface="Arial" panose="020B0604020202020204" pitchFamily="34" charset="0"/>
                <a:ea typeface="Andale Sans UI"/>
              </a:rPr>
              <a:t>	3 marzo</a:t>
            </a:r>
            <a:r>
              <a:rPr lang="it-IT" dirty="0" smtClean="0">
                <a:latin typeface="Arial" panose="020B0604020202020204" pitchFamily="34" charset="0"/>
                <a:ea typeface="Andale Sans UI"/>
              </a:rPr>
              <a:t>: 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il «Fanfulla da Lodi» pubblica la sua prima poesia, </a:t>
            </a:r>
            <a:r>
              <a:rPr lang="it-IT" i="1" dirty="0"/>
              <a:t>La nenia </a:t>
            </a:r>
            <a:r>
              <a:rPr lang="it-IT" i="1" dirty="0" smtClean="0"/>
              <a:t>materna.</a:t>
            </a:r>
            <a:r>
              <a:rPr lang="it-IT" dirty="0" smtClean="0">
                <a:latin typeface="Arial" panose="020B0604020202020204" pitchFamily="34" charset="0"/>
                <a:ea typeface="Andale Sans UI"/>
              </a:rPr>
              <a:t> </a:t>
            </a:r>
            <a:endParaRPr lang="it-IT" sz="2000" dirty="0">
              <a:latin typeface="Arial" panose="020B0604020202020204" pitchFamily="34" charset="0"/>
              <a:ea typeface="Andale Sans UI"/>
            </a:endParaRPr>
          </a:p>
          <a:p>
            <a:pPr marL="363538" indent="-363538">
              <a:spcAft>
                <a:spcPts val="600"/>
              </a:spcAft>
            </a:pPr>
            <a:r>
              <a:rPr lang="it-IT" b="1" dirty="0" smtClean="0">
                <a:latin typeface="Arial" panose="020B0604020202020204" pitchFamily="34" charset="0"/>
                <a:ea typeface="Andale Sans UI"/>
              </a:rPr>
              <a:t>	20 dicembre</a:t>
            </a:r>
            <a:r>
              <a:rPr lang="it-IT" dirty="0" smtClean="0">
                <a:latin typeface="Arial" panose="020B0604020202020204" pitchFamily="34" charset="0"/>
                <a:ea typeface="Andale Sans UI"/>
              </a:rPr>
              <a:t>: 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in prima pagina sul «Corriere della Sera» esce l’articolo di Sofia Bisi </a:t>
            </a:r>
            <a:r>
              <a:rPr lang="it-IT" dirty="0" smtClean="0">
                <a:latin typeface="Arial" panose="020B0604020202020204" pitchFamily="34" charset="0"/>
                <a:ea typeface="Andale Sans UI"/>
              </a:rPr>
              <a:t>Albini che la propone al grande pubblico.</a:t>
            </a:r>
            <a:endParaRPr lang="it-IT" sz="2000" dirty="0">
              <a:latin typeface="Arial" panose="020B0604020202020204" pitchFamily="34" charset="0"/>
              <a:ea typeface="Andale Sans UI"/>
            </a:endParaRPr>
          </a:p>
          <a:p>
            <a:pPr marL="363538" indent="-363538">
              <a:spcAft>
                <a:spcPts val="600"/>
              </a:spcAft>
            </a:pPr>
            <a:r>
              <a:rPr lang="it-IT" b="1" dirty="0" smtClean="0">
                <a:latin typeface="Arial" panose="020B0604020202020204" pitchFamily="34" charset="0"/>
                <a:ea typeface="Andale Sans UI"/>
              </a:rPr>
              <a:t>1892</a:t>
            </a:r>
            <a:r>
              <a:rPr lang="it-IT" dirty="0" smtClean="0">
                <a:latin typeface="Arial" panose="020B0604020202020204" pitchFamily="34" charset="0"/>
                <a:ea typeface="Andale Sans UI"/>
              </a:rPr>
              <a:t>: Con 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apposito decreto viene abilitata all’insegnamento superiore presso la Scuola Normale Femminile «Maria Gaetana Agnesi» di Milano, dove si trasferisce con la madre</a:t>
            </a:r>
            <a:r>
              <a:rPr lang="it-IT" dirty="0" smtClean="0">
                <a:latin typeface="Arial" panose="020B0604020202020204" pitchFamily="34" charset="0"/>
                <a:ea typeface="Andale Sans UI"/>
              </a:rPr>
              <a:t>. Qui entra 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in contatto con vari membri del Partito Socialista Italiano, tra cui Filippo Turati, Anna Kuliscioff, Benito Mussolini.</a:t>
            </a:r>
            <a:endParaRPr lang="it-IT" sz="2000" dirty="0">
              <a:latin typeface="Arial" panose="020B0604020202020204" pitchFamily="34" charset="0"/>
              <a:ea typeface="Andale Sans UI"/>
            </a:endParaRPr>
          </a:p>
          <a:p>
            <a:pPr marL="363538" indent="-363538">
              <a:spcAft>
                <a:spcPts val="600"/>
              </a:spcAft>
            </a:pPr>
            <a:r>
              <a:rPr lang="it-IT" b="1" dirty="0" smtClean="0">
                <a:latin typeface="Arial" panose="020B0604020202020204" pitchFamily="34" charset="0"/>
                <a:ea typeface="Andale Sans UI"/>
              </a:rPr>
              <a:t>1893, febbraio</a:t>
            </a:r>
            <a:r>
              <a:rPr lang="it-IT" dirty="0" smtClean="0">
                <a:latin typeface="Arial" panose="020B0604020202020204" pitchFamily="34" charset="0"/>
                <a:ea typeface="Andale Sans UI"/>
              </a:rPr>
              <a:t>: 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si fidanza con Ettore Patrizi, che però a marzo salpa per </a:t>
            </a:r>
            <a:r>
              <a:rPr lang="it-IT" dirty="0" smtClean="0">
                <a:latin typeface="Arial" panose="020B0604020202020204" pitchFamily="34" charset="0"/>
                <a:ea typeface="Andale Sans UI"/>
              </a:rPr>
              <a:t>l’America, per non tornare mai più. </a:t>
            </a:r>
            <a:endParaRPr lang="it-IT" sz="2000" dirty="0">
              <a:latin typeface="Arial" panose="020B0604020202020204" pitchFamily="34" charset="0"/>
              <a:ea typeface="Andale Sans UI"/>
            </a:endParaRPr>
          </a:p>
          <a:p>
            <a:pPr marL="363538" indent="-363538">
              <a:spcAft>
                <a:spcPts val="600"/>
              </a:spcAft>
            </a:pPr>
            <a:r>
              <a:rPr lang="it-IT" b="1" dirty="0" smtClean="0">
                <a:latin typeface="Arial" panose="020B0604020202020204" pitchFamily="34" charset="0"/>
                <a:ea typeface="Andale Sans UI"/>
              </a:rPr>
              <a:t>1896, 10 marzo</a:t>
            </a:r>
            <a:r>
              <a:rPr lang="it-IT" dirty="0" smtClean="0">
                <a:latin typeface="Arial" panose="020B0604020202020204" pitchFamily="34" charset="0"/>
                <a:ea typeface="Andale Sans UI"/>
              </a:rPr>
              <a:t>: dopo l’ultima lettera al Patrizi, accetta 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la proposta di matrimonio dell’industriale biellese Giovanni </a:t>
            </a:r>
            <a:r>
              <a:rPr lang="it-IT" dirty="0" smtClean="0">
                <a:latin typeface="Arial" panose="020B0604020202020204" pitchFamily="34" charset="0"/>
                <a:ea typeface="Andale Sans UI"/>
              </a:rPr>
              <a:t>Garlanda, che l’aveva conosciuta due mesi prima.</a:t>
            </a:r>
            <a:endParaRPr lang="it-IT" sz="2000" dirty="0">
              <a:latin typeface="Arial" panose="020B0604020202020204" pitchFamily="34" charset="0"/>
              <a:ea typeface="Andale Sans UI"/>
            </a:endParaRPr>
          </a:p>
          <a:p>
            <a:pPr marL="363538" indent="-363538">
              <a:spcAft>
                <a:spcPts val="600"/>
              </a:spcAft>
            </a:pPr>
            <a:r>
              <a:rPr lang="it-IT" b="1" dirty="0">
                <a:latin typeface="Arial" panose="020B0604020202020204" pitchFamily="34" charset="0"/>
                <a:ea typeface="Andale Sans UI"/>
              </a:rPr>
              <a:t>1898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: nasce la figlia Bianca.</a:t>
            </a:r>
            <a:endParaRPr lang="it-IT" sz="2000" dirty="0">
              <a:latin typeface="Arial" panose="020B0604020202020204" pitchFamily="34" charset="0"/>
              <a:ea typeface="Andale Sans UI"/>
            </a:endParaRPr>
          </a:p>
          <a:p>
            <a:pPr marL="363538" indent="-363538">
              <a:spcAft>
                <a:spcPts val="600"/>
              </a:spcAft>
            </a:pPr>
            <a:r>
              <a:rPr lang="it-IT" b="1" dirty="0">
                <a:latin typeface="Arial" panose="020B0604020202020204" pitchFamily="34" charset="0"/>
                <a:ea typeface="Andale Sans UI"/>
              </a:rPr>
              <a:t>1913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: segue a Zurigo la figlia.</a:t>
            </a:r>
            <a:endParaRPr lang="it-IT" sz="2000" dirty="0">
              <a:latin typeface="Arial" panose="020B0604020202020204" pitchFamily="34" charset="0"/>
              <a:ea typeface="Andale Sans UI"/>
            </a:endParaRPr>
          </a:p>
          <a:p>
            <a:pPr marL="363538" indent="-363538">
              <a:spcAft>
                <a:spcPts val="600"/>
              </a:spcAft>
            </a:pPr>
            <a:r>
              <a:rPr lang="it-IT" b="1" dirty="0">
                <a:latin typeface="Arial" panose="020B0604020202020204" pitchFamily="34" charset="0"/>
                <a:ea typeface="Andale Sans UI"/>
              </a:rPr>
              <a:t>1923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: soggiorno a Capri da cui nasce lo splendido volume </a:t>
            </a:r>
            <a:r>
              <a:rPr lang="it-IT" i="1" dirty="0">
                <a:latin typeface="Arial" panose="020B0604020202020204" pitchFamily="34" charset="0"/>
                <a:ea typeface="Andale Sans UI"/>
              </a:rPr>
              <a:t>I canti dell’isola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.</a:t>
            </a:r>
            <a:endParaRPr lang="it-IT" sz="2000" dirty="0">
              <a:latin typeface="Arial" panose="020B0604020202020204" pitchFamily="34" charset="0"/>
              <a:ea typeface="Andale Sans UI"/>
            </a:endParaRPr>
          </a:p>
          <a:p>
            <a:pPr marL="363538" indent="-363538">
              <a:spcAft>
                <a:spcPts val="600"/>
              </a:spcAft>
            </a:pPr>
            <a:r>
              <a:rPr lang="it-IT" b="1" dirty="0" smtClean="0">
                <a:latin typeface="Arial" panose="020B0604020202020204" pitchFamily="34" charset="0"/>
                <a:ea typeface="Andale Sans UI"/>
              </a:rPr>
              <a:t>1945, 11 gennaio</a:t>
            </a:r>
            <a:r>
              <a:rPr lang="it-IT" dirty="0" smtClean="0">
                <a:latin typeface="Arial" panose="020B0604020202020204" pitchFamily="34" charset="0"/>
                <a:ea typeface="Andale Sans UI"/>
              </a:rPr>
              <a:t>: 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muore alle ore 0,10 per un attacco cardiaco</a:t>
            </a:r>
            <a:r>
              <a:rPr lang="it-IT" dirty="0" smtClean="0">
                <a:latin typeface="Arial" panose="020B0604020202020204" pitchFamily="34" charset="0"/>
                <a:ea typeface="Andale Sans UI"/>
              </a:rPr>
              <a:t>.</a:t>
            </a:r>
            <a:endParaRPr lang="it-IT" sz="2000" dirty="0">
              <a:effectLst/>
              <a:latin typeface="Arial" panose="020B0604020202020204" pitchFamily="34" charset="0"/>
              <a:ea typeface="Andale Sans UI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314" y="2732233"/>
            <a:ext cx="21844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3072" y="1196788"/>
            <a:ext cx="857922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2000" algn="just">
              <a:spcAft>
                <a:spcPts val="1200"/>
              </a:spcAft>
            </a:pPr>
            <a:r>
              <a:rPr lang="it-IT" dirty="0">
                <a:latin typeface="Arial" panose="020B0604020202020204" pitchFamily="34" charset="0"/>
                <a:ea typeface="Andale Sans UI"/>
              </a:rPr>
              <a:t>La sua produzione poetica, iniziata nel 1892 con </a:t>
            </a:r>
            <a:r>
              <a:rPr lang="it-IT" i="1" dirty="0">
                <a:latin typeface="Arial" panose="020B0604020202020204" pitchFamily="34" charset="0"/>
                <a:ea typeface="Andale Sans UI"/>
              </a:rPr>
              <a:t>Fatalità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, prosegue nel ’96 con </a:t>
            </a:r>
            <a:r>
              <a:rPr lang="it-IT" i="1" dirty="0">
                <a:latin typeface="Arial" panose="020B0604020202020204" pitchFamily="34" charset="0"/>
                <a:ea typeface="Andale Sans UI"/>
              </a:rPr>
              <a:t>Tempeste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, cui seguono nel 1904 </a:t>
            </a:r>
            <a:r>
              <a:rPr lang="it-IT" i="1" dirty="0">
                <a:latin typeface="Arial" panose="020B0604020202020204" pitchFamily="34" charset="0"/>
                <a:ea typeface="Andale Sans UI"/>
              </a:rPr>
              <a:t>Maternità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, nel </a:t>
            </a:r>
            <a:r>
              <a:rPr lang="it-IT" dirty="0" smtClean="0">
                <a:latin typeface="Arial" panose="020B0604020202020204" pitchFamily="34" charset="0"/>
                <a:ea typeface="Andale Sans UI"/>
              </a:rPr>
              <a:t>1910 </a:t>
            </a:r>
            <a:r>
              <a:rPr lang="it-IT" i="1" dirty="0">
                <a:latin typeface="Arial" panose="020B0604020202020204" pitchFamily="34" charset="0"/>
                <a:ea typeface="Andale Sans UI"/>
              </a:rPr>
              <a:t>Dal profondo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, nel </a:t>
            </a:r>
            <a:r>
              <a:rPr lang="it-IT" dirty="0" smtClean="0">
                <a:latin typeface="Arial" panose="020B0604020202020204" pitchFamily="34" charset="0"/>
                <a:ea typeface="Andale Sans UI"/>
              </a:rPr>
              <a:t>1914 </a:t>
            </a:r>
            <a:r>
              <a:rPr lang="it-IT" i="1" dirty="0">
                <a:latin typeface="Arial" panose="020B0604020202020204" pitchFamily="34" charset="0"/>
                <a:ea typeface="Andale Sans UI"/>
              </a:rPr>
              <a:t>Esilio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, scaturito dal trasferimento in Svizzera con la figlia. </a:t>
            </a:r>
            <a:endParaRPr lang="it-IT" dirty="0" smtClean="0">
              <a:latin typeface="Arial" panose="020B0604020202020204" pitchFamily="34" charset="0"/>
              <a:ea typeface="Andale Sans UI"/>
            </a:endParaRPr>
          </a:p>
          <a:p>
            <a:pPr indent="-252000" algn="just">
              <a:spcAft>
                <a:spcPts val="1200"/>
              </a:spcAft>
            </a:pPr>
            <a:r>
              <a:rPr lang="it-IT" dirty="0" smtClean="0">
                <a:latin typeface="Arial" panose="020B0604020202020204" pitchFamily="34" charset="0"/>
                <a:ea typeface="Andale Sans UI"/>
              </a:rPr>
              <a:t>Inizia 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a pubblicare prosa nel </a:t>
            </a:r>
            <a:r>
              <a:rPr lang="it-IT" dirty="0" smtClean="0">
                <a:latin typeface="Arial" panose="020B0604020202020204" pitchFamily="34" charset="0"/>
                <a:ea typeface="Andale Sans UI"/>
              </a:rPr>
              <a:t>1917 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con </a:t>
            </a:r>
            <a:r>
              <a:rPr lang="it-IT" i="1" dirty="0">
                <a:latin typeface="Arial" panose="020B0604020202020204" pitchFamily="34" charset="0"/>
                <a:ea typeface="Andale Sans UI"/>
              </a:rPr>
              <a:t>Le solitarie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, cui seguirà il romanzo autobiografico </a:t>
            </a:r>
            <a:r>
              <a:rPr lang="it-IT" i="1" dirty="0">
                <a:latin typeface="Arial" panose="020B0604020202020204" pitchFamily="34" charset="0"/>
                <a:ea typeface="Andale Sans UI"/>
              </a:rPr>
              <a:t>Stella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 </a:t>
            </a:r>
            <a:r>
              <a:rPr lang="it-IT" i="1" dirty="0">
                <a:latin typeface="Arial" panose="020B0604020202020204" pitchFamily="34" charset="0"/>
                <a:ea typeface="Andale Sans UI"/>
              </a:rPr>
              <a:t>mattutina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 nel ’21 e altri sei volumi di novelle e racconti; la poesia vedrà altre cinque raccolte, fino al volume postumo </a:t>
            </a:r>
            <a:r>
              <a:rPr lang="it-IT" i="1" dirty="0">
                <a:latin typeface="Arial" panose="020B0604020202020204" pitchFamily="34" charset="0"/>
                <a:ea typeface="Andale Sans UI"/>
              </a:rPr>
              <a:t>Fons Amoris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 del </a:t>
            </a:r>
            <a:r>
              <a:rPr lang="it-IT" dirty="0" smtClean="0">
                <a:latin typeface="Arial" panose="020B0604020202020204" pitchFamily="34" charset="0"/>
                <a:ea typeface="Andale Sans UI"/>
              </a:rPr>
              <a:t>1946</a:t>
            </a:r>
            <a:r>
              <a:rPr lang="it-IT" dirty="0">
                <a:latin typeface="Arial" panose="020B0604020202020204" pitchFamily="34" charset="0"/>
                <a:ea typeface="Andale Sans UI"/>
              </a:rPr>
              <a:t>.</a:t>
            </a:r>
            <a:endParaRPr lang="it-IT" sz="2000" dirty="0">
              <a:effectLst/>
              <a:latin typeface="Arial" panose="020B0604020202020204" pitchFamily="34" charset="0"/>
              <a:ea typeface="Andale Sans U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24" y="3335779"/>
            <a:ext cx="2573990" cy="339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7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7427" y="133626"/>
            <a:ext cx="485533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Bef>
                <a:spcPts val="1000"/>
              </a:spcBef>
            </a:pPr>
            <a:r>
              <a:rPr lang="it-IT" b="1" i="1" kern="0" cap="small" dirty="0">
                <a:latin typeface="Arial" panose="020B0604020202020204" pitchFamily="34" charset="0"/>
                <a:ea typeface="Andale Sans UI"/>
                <a:cs typeface="CIDFont+F1"/>
              </a:rPr>
              <a:t>Sole d’ottobre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Godi. Non hai nella memoria un giorno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più bello, un giorno senza nube, come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questo. E forse più mai ne sorgerà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un altro così bello, pe’ tuoi occhi.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Se pur l’ultimo fosse di tua vita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– l’ultimo, donna -, sii contenta: rendine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grazie al destino</a:t>
            </a:r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180340"/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		È </a:t>
            </a: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così pura questa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gioia fatta di luce e d’aria: questa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serenità ch’è d’ogni cosa intorno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a te, d’ogni pensiero entro di te: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quest’armonia dell’anima col punto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del tempo e con l’amor che il tempo guida</a:t>
            </a:r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180340"/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Non più grano né frutti ha ormai la terra</a:t>
            </a:r>
            <a:endParaRPr lang="it-IT" dirty="0" smtClean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da offrire. Sta limpido l’autunno</a:t>
            </a:r>
            <a:endParaRPr lang="it-IT" dirty="0" smtClean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sul riposo dell’anno e sul riposo</a:t>
            </a:r>
            <a:endParaRPr lang="it-IT" dirty="0" smtClean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della tua vita. Il fisso azzurro, immemore</a:t>
            </a:r>
            <a:endParaRPr lang="it-IT" dirty="0" smtClean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di tuoni e lampi, stende il suo gran velo</a:t>
            </a:r>
            <a:endParaRPr lang="it-IT" dirty="0" smtClean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di pace sulle rosseggianti chiome</a:t>
            </a:r>
            <a:endParaRPr lang="it-IT" dirty="0" smtClean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delle foreste; e il sole il cuor t’accende</a:t>
            </a:r>
            <a:endParaRPr lang="it-IT" dirty="0" smtClean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come fa con le foglie che non sanno</a:t>
            </a:r>
            <a:endParaRPr lang="it-IT" dirty="0" smtClean="0">
              <a:latin typeface="Arial" panose="020B0604020202020204" pitchFamily="34" charset="0"/>
              <a:ea typeface="Andale Sans UI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61398" y="413259"/>
            <a:ext cx="469487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d’esser presso a morire. E tu – che sai –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tu non temi la morte. Ora che il grembo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non dà più figli, e quelli che ti nacquero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a’ tuoi begli anni già son fatti esperti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del mondo e van per loro audaci vie,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che t’importa morir? Quand’è falciata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la spiga, spoglia la pannocchia, rosso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il vin nei tini, e le dorate noci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chiaman l’abbacchio, e fuor del riccio scoppia</a:t>
            </a: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la castagna, che importa la minaccia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dell’inverno, alla terra?</a:t>
            </a:r>
          </a:p>
          <a:p>
            <a:pPr indent="180340"/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						O veramente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tuo questo tempo, donna: o tua compiuta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ricchezza! O, fra due vite, la caduca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e l’eterna, per te libera sosta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di grazia! Godi, fin che t’è concessa.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Non sei più corpo: non sei più travaglio: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solo sei luce: trasparente luce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d’ottobre, al cui tepor nulla matura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perché già tutto maturò: chiarezza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 algn="just"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che della terra fa cosa di cielo</a:t>
            </a:r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it-IT" dirty="0">
              <a:latin typeface="Arial" panose="020B0604020202020204" pitchFamily="34" charset="0"/>
              <a:ea typeface="Andale Sans UI"/>
            </a:endParaRPr>
          </a:p>
        </p:txBody>
      </p:sp>
    </p:spTree>
    <p:extLst>
      <p:ext uri="{BB962C8B-B14F-4D97-AF65-F5344CB8AC3E}">
        <p14:creationId xmlns:p14="http://schemas.microsoft.com/office/powerpoint/2010/main" val="99687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48000" y="474345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>
              <a:spcBef>
                <a:spcPts val="1000"/>
              </a:spcBef>
            </a:pPr>
            <a:r>
              <a:rPr lang="it-IT" b="1" i="1" kern="0" cap="small" dirty="0">
                <a:latin typeface="Arial" panose="020B0604020202020204" pitchFamily="34" charset="0"/>
                <a:ea typeface="Andale Sans UI"/>
                <a:cs typeface="CIDFont+F1"/>
              </a:rPr>
              <a:t>Le due siepi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Sugli steli diritti come sbarre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d’acciaio, mi salutano i giaggioli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in doppia siepe, mentre salgo all’alto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chiosco che mira, dal giardino, i campi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via digradanti verso i boschi e il fiume.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Giaggioli d’una carne violetta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quale più scura, qual più smorta: tutti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pensosità di sguardo, e rilucenti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d’una grazia guerriera; e li diresti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sbocciati sulla punta delle spade.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Fra le due schiere io salgo, nella tersa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luce del mezzodì: son principessa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di corona: men vo per chiare vie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fra cavalieri di gran scorta, armati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dell’amor che li illumina; ed ognuno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pronto è a morir per me</a:t>
            </a:r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180340"/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Libera andare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fra i giaggioli del maggio al chiosco verde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che guarda i campi e le foreste; ed essere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principessa regnante in questo regno.</a:t>
            </a:r>
            <a:endParaRPr lang="it-IT" dirty="0">
              <a:effectLst/>
              <a:latin typeface="Arial" panose="020B0604020202020204" pitchFamily="34" charset="0"/>
              <a:ea typeface="Andale Sans U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329"/>
            <a:ext cx="2525486" cy="36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7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3196" y="58847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>
              <a:spcBef>
                <a:spcPts val="1000"/>
              </a:spcBef>
            </a:pPr>
            <a:r>
              <a:rPr lang="it-IT" b="1" i="1" kern="0" cap="small" dirty="0">
                <a:latin typeface="Arial" panose="020B0604020202020204" pitchFamily="34" charset="0"/>
                <a:ea typeface="Andale Sans UI"/>
                <a:cs typeface="CIDFont+F1"/>
              </a:rPr>
              <a:t>I giardini nascosti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Amo la libertà de’ tuoi romiti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vicoli e delle tue piazze deserte,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rossa Pavia, città della mia pace.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Le fontanelle cantano ai crocicchi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con chioccolio sommesso: alte le torri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sbarran gli sfondi, e, se pesante ho il cuore,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me l’avventano su verso le nubi.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Guizzan, svelti, i tuoi vicoli, e s’intrecciano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a labirinto; ed ai muretti pendono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glicini e madreselve; e vi s’affacciano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alberi di gran fronda, dai giardini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nascosti. Viene da quel verde un fresco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pispigliare d’uccelli, una fragranza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di fiori e frutti, un senso di rifugio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inviolato, ove la vita ignara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sia di pianto e di morte. Assai più belli,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i bei giardini, se nascosti: tutto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mi pare più bello, se lo vedo in sogno.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E a me basta passar lungo i muretti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caldi di sole; e perdermi ne’ tuoi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vicoli che serpeggian come bisce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fra verzure d’occulti orti da fiaba,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rossa Pavia, città della mia pace.</a:t>
            </a:r>
            <a:endParaRPr lang="it-IT" dirty="0">
              <a:effectLst/>
              <a:latin typeface="Arial" panose="020B0604020202020204" pitchFamily="34" charset="0"/>
              <a:ea typeface="Andale Sans UI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1" y="776304"/>
            <a:ext cx="6481995" cy="4855239"/>
          </a:xfrm>
          <a:prstGeom prst="rect">
            <a:avLst/>
          </a:prstGeom>
          <a:effectLst>
            <a:glow rad="50800">
              <a:schemeClr val="accent6">
                <a:satMod val="175000"/>
                <a:alpha val="67000"/>
              </a:schemeClr>
            </a:glow>
            <a:innerShdw blurRad="63500" dir="13500000">
              <a:prstClr val="black">
                <a:alpha val="50000"/>
              </a:prstClr>
            </a:innerShdw>
            <a:softEdge rad="127000"/>
          </a:effectLst>
          <a:scene3d>
            <a:camera prst="orthographicFront"/>
            <a:lightRig rig="threePt" dir="t">
              <a:rot lat="0" lon="0" rev="1800000"/>
            </a:lightRig>
          </a:scene3d>
        </p:spPr>
      </p:pic>
    </p:spTree>
    <p:extLst>
      <p:ext uri="{BB962C8B-B14F-4D97-AF65-F5344CB8AC3E}">
        <p14:creationId xmlns:p14="http://schemas.microsoft.com/office/powerpoint/2010/main" val="115287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48000" y="75134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>
              <a:spcBef>
                <a:spcPts val="1000"/>
              </a:spcBef>
            </a:pPr>
            <a:r>
              <a:rPr lang="it-IT" b="1" i="1" kern="0" cap="small" dirty="0">
                <a:latin typeface="Arial" panose="020B0604020202020204" pitchFamily="34" charset="0"/>
                <a:ea typeface="Andale Sans UI"/>
                <a:cs typeface="CIDFont+F1"/>
              </a:rPr>
              <a:t>Vetta nel sole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Gemmea la vetta estrema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nel sole estremo. Giù pei fianchi l’ombra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già avvolge il monte: non ancor sì fonda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che non s’incidan nel nitor del vento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le strade impervie, i tortuosi solchi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dei precipizi, il biancheggiar de’ sassi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nei greti asciutti, e delle malghe gli alti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prati, sola dolcezza nell’orrore.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Potessi, o mio Signore,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esser quella montagna in quest’azzurro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tramonto innanzi a Te: nell’ombra i segni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del faticoso ascendere, del duro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combatter contro le nemiche forze,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e delle poche aride soste e delle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solitudini immense ove soccombe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l’anima che non sappia di se stessa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armarsi, come il suo comando vuole;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ma sulla vetta il sole.</a:t>
            </a:r>
            <a:endParaRPr lang="it-IT" dirty="0">
              <a:effectLst/>
              <a:latin typeface="Arial" panose="020B0604020202020204" pitchFamily="34" charset="0"/>
              <a:ea typeface="Andale Sans U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" r="2276"/>
          <a:stretch/>
        </p:blipFill>
        <p:spPr>
          <a:xfrm>
            <a:off x="889454" y="2623344"/>
            <a:ext cx="1694089" cy="161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9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6164" y="-55342"/>
            <a:ext cx="4280078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spcBef>
                <a:spcPts val="1000"/>
              </a:spcBef>
            </a:pPr>
            <a:r>
              <a:rPr lang="it-IT" b="1" i="1" kern="0" cap="small" dirty="0">
                <a:latin typeface="Arial" panose="020B0604020202020204" pitchFamily="34" charset="0"/>
                <a:ea typeface="Andale Sans UI"/>
                <a:cs typeface="CIDFont+F1"/>
              </a:rPr>
              <a:t>Parole a mia figlia</a:t>
            </a:r>
            <a:endParaRPr lang="it-IT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Figlia , che ridi ai figli tuoi: se penso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al tempo in cui, per nascere, me tutta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rompesti, e tale fu il dolor che forse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meglio la morte, e tale fu la gioia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che nulla essere può gioia più grande,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lontanissimo ormai sembra quel tempo,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e più di sogno che di verità.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Se penso che tu sei vita vivente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di mia vita vivente, e che m' illusi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dentro l' anima tua fissar l' impronta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di me stessa, conosco il vano errore: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so ch' io son io, che tu sei tu; diverse: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e innanzi a questa umana legge, antica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come la terra che ci nutre, piego.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Pure, cessato io non ho mai d’averti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fra le mie braccia, ad onta del fuggire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degli anni: di cullarti sui ginocchi,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d’accompagnarti per la mano; e tu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così farai co’ tuoi fanciulli, e un giorno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soffrirai com' io soffro, in te frenando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la sofferenza: in te dicendo : «è giusto.»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endParaRPr lang="it-IT" sz="1600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340"/>
            <a:r>
              <a:rPr lang="it-IT" sz="1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Nel </a:t>
            </a:r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caro aspetto, dal fiorito aprile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poco mutasti. È la malia canora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di quella voce, sempre. È quella grazia strana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che solo nell’ardor si fa bellezza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come il ramo che brucia si </a:t>
            </a:r>
            <a:r>
              <a:rPr lang="it-IT" sz="1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trasforma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112912" y="216637"/>
            <a:ext cx="4015073" cy="670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in mutevole fiamma. Sono gli occhi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d’allora, in cui mi perdo: occhi di schiava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regina, occhi d’amore. E sei tu forse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viva per altro? O ricco sangue uscito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dal mio, non sei che amore, desiderio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d' amor, pena d' amore. Or le supreme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verità della vita io dire posso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a te, tu a me: sebben del tuo segreto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cuore non tutto tu mi scopra, forse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perché non pianga; e innanzi a quel geloso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silenzio io sto come alla porta un povero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che mendicar vorrebbe e non s' attenta.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Rotto è il cordone di pulsante carne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fra genitrice e generata: forte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la tenerezza, ma più forte il laccio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che ciascun lega al suo destino: amara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condanna di materna solitudine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che te pur colpirà.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endParaRPr lang="it-IT" sz="1600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340"/>
            <a:r>
              <a:rPr lang="it-IT" sz="1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Ma </a:t>
            </a:r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non importa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il patimento, o creatura nata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per la fatica di creare. Importa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essere madre, far del sangue nostro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altro sangue, altra forza, altro pensiero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che noi tramandi e sé tramandi: eterne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nell'unità degli esseri e del tempo,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  <a:p>
            <a:pPr indent="180340"/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se pur si scenda nella tomba sole</a:t>
            </a:r>
            <a:r>
              <a:rPr lang="it-IT" sz="1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it-IT" sz="1600" dirty="0">
              <a:latin typeface="Arial" panose="020B0604020202020204" pitchFamily="34" charset="0"/>
              <a:ea typeface="Andale Sans UI"/>
            </a:endParaRPr>
          </a:p>
        </p:txBody>
      </p:sp>
    </p:spTree>
    <p:extLst>
      <p:ext uri="{BB962C8B-B14F-4D97-AF65-F5344CB8AC3E}">
        <p14:creationId xmlns:p14="http://schemas.microsoft.com/office/powerpoint/2010/main" val="10891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562</TotalTime>
  <Words>2398</Words>
  <Application>Microsoft Office PowerPoint</Application>
  <PresentationFormat>Widescreen</PresentationFormat>
  <Paragraphs>354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Andale Sans UI</vt:lpstr>
      <vt:lpstr>Arial</vt:lpstr>
      <vt:lpstr>Bradley Hand ITC</vt:lpstr>
      <vt:lpstr>Calibri</vt:lpstr>
      <vt:lpstr>CIDFont+F1</vt:lpstr>
      <vt:lpstr>Times New Roman</vt:lpstr>
      <vt:lpstr>Trebuchet MS</vt:lpstr>
      <vt:lpstr>Wingdings 3</vt:lpstr>
      <vt:lpstr>Sfaccettatura</vt:lpstr>
      <vt:lpstr>Ada Negri, Il dono (1936)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 Negri, Il dono (1935)</dc:title>
  <dc:creator>Pietro Sarzana</dc:creator>
  <cp:lastModifiedBy>Pietro Sarzana</cp:lastModifiedBy>
  <cp:revision>18</cp:revision>
  <dcterms:created xsi:type="dcterms:W3CDTF">2018-10-10T07:45:00Z</dcterms:created>
  <dcterms:modified xsi:type="dcterms:W3CDTF">2018-12-13T17:29:54Z</dcterms:modified>
</cp:coreProperties>
</file>