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6">
  <p:sldMasterIdLst>
    <p:sldMasterId id="2147483648" r:id="rId1"/>
  </p:sldMasterIdLst>
  <p:sldIdLst>
    <p:sldId id="263" r:id="rId2"/>
    <p:sldId id="256" r:id="rId3"/>
    <p:sldId id="257" r:id="rId4"/>
    <p:sldId id="258" r:id="rId5"/>
    <p:sldId id="259" r:id="rId6"/>
    <p:sldId id="260" r:id="rId7"/>
    <p:sldId id="262" r:id="rId8"/>
    <p:sldId id="264" r:id="rId9"/>
    <p:sldId id="265" r:id="rId10"/>
    <p:sldId id="266" r:id="rId11"/>
    <p:sldId id="268" r:id="rId12"/>
    <p:sldId id="269" r:id="rId13"/>
    <p:sldId id="270" r:id="rId14"/>
    <p:sldId id="271" r:id="rId15"/>
    <p:sldId id="272"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randomBar dir="vert"/>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4610100" y="809626"/>
            <a:ext cx="7048500" cy="5909310"/>
          </a:xfrm>
          <a:prstGeom prst="rect">
            <a:avLst/>
          </a:prstGeom>
        </p:spPr>
        <p:txBody>
          <a:bodyPr wrap="square">
            <a:spAutoFit/>
          </a:bodyPr>
          <a:lstStyle/>
          <a:p>
            <a:pPr algn="just">
              <a:spcAft>
                <a:spcPts val="0"/>
              </a:spcAft>
            </a:pPr>
            <a:r>
              <a:rPr lang="it-IT" kern="0" dirty="0" smtClean="0">
                <a:latin typeface="Arial" panose="020B0604020202020204" pitchFamily="34" charset="0"/>
                <a:ea typeface="Times New Roman" panose="02020603050405020304" pitchFamily="18" charset="0"/>
                <a:cs typeface="Arial" panose="020B0604020202020204" pitchFamily="34" charset="0"/>
              </a:rPr>
              <a:t>Nasce il </a:t>
            </a:r>
            <a:r>
              <a:rPr lang="it-IT" kern="0" dirty="0">
                <a:latin typeface="Arial" panose="020B0604020202020204" pitchFamily="34" charset="0"/>
                <a:ea typeface="Times New Roman" panose="02020603050405020304" pitchFamily="18" charset="0"/>
                <a:cs typeface="Arial" panose="020B0604020202020204" pitchFamily="34" charset="0"/>
              </a:rPr>
              <a:t>3 febbraio 1870 </a:t>
            </a:r>
            <a:r>
              <a:rPr lang="it-IT" kern="0" dirty="0" smtClean="0">
                <a:latin typeface="Arial" panose="020B0604020202020204" pitchFamily="34" charset="0"/>
                <a:ea typeface="Times New Roman" panose="02020603050405020304" pitchFamily="18" charset="0"/>
                <a:cs typeface="Arial" panose="020B0604020202020204" pitchFamily="34" charset="0"/>
              </a:rPr>
              <a:t>a Lodi, in </a:t>
            </a:r>
            <a:r>
              <a:rPr lang="it-IT" kern="0" dirty="0">
                <a:latin typeface="Arial" panose="020B0604020202020204" pitchFamily="34" charset="0"/>
                <a:ea typeface="Times New Roman" panose="02020603050405020304" pitchFamily="18" charset="0"/>
                <a:cs typeface="Arial" panose="020B0604020202020204" pitchFamily="34" charset="0"/>
              </a:rPr>
              <a:t>corso di Porta Cremonese 59 (oggi corso Roma 127) nella portineria di palazzo Cingia-Barni, dove lavora come custode la nonna </a:t>
            </a:r>
            <a:r>
              <a:rPr lang="it-IT" kern="0" dirty="0" smtClean="0">
                <a:latin typeface="Arial" panose="020B0604020202020204" pitchFamily="34" charset="0"/>
                <a:ea typeface="Times New Roman" panose="02020603050405020304" pitchFamily="18" charset="0"/>
                <a:cs typeface="Arial" panose="020B0604020202020204" pitchFamily="34" charset="0"/>
              </a:rPr>
              <a:t>materna; </a:t>
            </a:r>
            <a:r>
              <a:rPr lang="it-IT" kern="0" dirty="0">
                <a:latin typeface="Arial" panose="020B0604020202020204" pitchFamily="34" charset="0"/>
                <a:ea typeface="Times New Roman" panose="02020603050405020304" pitchFamily="18" charset="0"/>
                <a:cs typeface="Arial" panose="020B0604020202020204" pitchFamily="34" charset="0"/>
              </a:rPr>
              <a:t>è la secondogenita di Vittoria Cornalba, </a:t>
            </a:r>
            <a:r>
              <a:rPr lang="it-IT" kern="0" dirty="0" smtClean="0">
                <a:latin typeface="Arial" panose="020B0604020202020204" pitchFamily="34" charset="0"/>
                <a:ea typeface="Times New Roman" panose="02020603050405020304" pitchFamily="18" charset="0"/>
                <a:cs typeface="Arial" panose="020B0604020202020204" pitchFamily="34" charset="0"/>
              </a:rPr>
              <a:t>tessitrice</a:t>
            </a:r>
            <a:r>
              <a:rPr lang="it-IT" kern="0" dirty="0">
                <a:latin typeface="Arial" panose="020B0604020202020204" pitchFamily="34" charset="0"/>
                <a:ea typeface="Times New Roman" panose="02020603050405020304" pitchFamily="18" charset="0"/>
                <a:cs typeface="Arial" panose="020B0604020202020204" pitchFamily="34" charset="0"/>
              </a:rPr>
              <a:t>, e di Giuseppe Negri, vetturino. </a:t>
            </a:r>
            <a:r>
              <a:rPr lang="it-IT" kern="0" dirty="0" smtClean="0">
                <a:latin typeface="Arial" panose="020B0604020202020204" pitchFamily="34" charset="0"/>
                <a:ea typeface="Times New Roman" panose="02020603050405020304" pitchFamily="18" charset="0"/>
                <a:cs typeface="Arial" panose="020B0604020202020204" pitchFamily="34" charset="0"/>
              </a:rPr>
              <a:t>Nel 1871 il </a:t>
            </a:r>
            <a:r>
              <a:rPr lang="it-IT" kern="0" dirty="0">
                <a:latin typeface="Arial" panose="020B0604020202020204" pitchFamily="34" charset="0"/>
                <a:ea typeface="Times New Roman" panose="02020603050405020304" pitchFamily="18" charset="0"/>
                <a:cs typeface="Arial" panose="020B0604020202020204" pitchFamily="34" charset="0"/>
              </a:rPr>
              <a:t>padre muore </a:t>
            </a:r>
            <a:r>
              <a:rPr lang="it-IT" kern="0" dirty="0" smtClean="0">
                <a:latin typeface="Arial" panose="020B0604020202020204" pitchFamily="34" charset="0"/>
                <a:ea typeface="Times New Roman" panose="02020603050405020304" pitchFamily="18" charset="0"/>
                <a:cs typeface="Arial" panose="020B0604020202020204" pitchFamily="34" charset="0"/>
              </a:rPr>
              <a:t>e </a:t>
            </a:r>
            <a:r>
              <a:rPr lang="it-IT" kern="0" dirty="0">
                <a:latin typeface="Arial" panose="020B0604020202020204" pitchFamily="34" charset="0"/>
                <a:ea typeface="Times New Roman" panose="02020603050405020304" pitchFamily="18" charset="0"/>
                <a:cs typeface="Arial" panose="020B0604020202020204" pitchFamily="34" charset="0"/>
              </a:rPr>
              <a:t>Vittoria </a:t>
            </a:r>
            <a:r>
              <a:rPr lang="it-IT" kern="0" dirty="0" smtClean="0">
                <a:latin typeface="Arial" panose="020B0604020202020204" pitchFamily="34" charset="0"/>
                <a:ea typeface="Times New Roman" panose="02020603050405020304" pitchFamily="18" charset="0"/>
                <a:cs typeface="Arial" panose="020B0604020202020204" pitchFamily="34" charset="0"/>
              </a:rPr>
              <a:t>con Ada va </a:t>
            </a:r>
            <a:r>
              <a:rPr lang="it-IT" kern="0" dirty="0">
                <a:latin typeface="Arial" panose="020B0604020202020204" pitchFamily="34" charset="0"/>
                <a:ea typeface="Times New Roman" panose="02020603050405020304" pitchFamily="18" charset="0"/>
                <a:cs typeface="Arial" panose="020B0604020202020204" pitchFamily="34" charset="0"/>
              </a:rPr>
              <a:t>ad abitare </a:t>
            </a:r>
            <a:r>
              <a:rPr lang="it-IT" kern="0" dirty="0" smtClean="0">
                <a:latin typeface="Arial" panose="020B0604020202020204" pitchFamily="34" charset="0"/>
                <a:ea typeface="Times New Roman" panose="02020603050405020304" pitchFamily="18" charset="0"/>
                <a:cs typeface="Arial" panose="020B0604020202020204" pitchFamily="34" charset="0"/>
              </a:rPr>
              <a:t>nella </a:t>
            </a:r>
            <a:r>
              <a:rPr lang="it-IT" kern="0" dirty="0">
                <a:latin typeface="Arial" panose="020B0604020202020204" pitchFamily="34" charset="0"/>
                <a:ea typeface="Times New Roman" panose="02020603050405020304" pitchFamily="18" charset="0"/>
                <a:cs typeface="Arial" panose="020B0604020202020204" pitchFamily="34" charset="0"/>
              </a:rPr>
              <a:t>portineria, mentre il primogenito </a:t>
            </a:r>
            <a:r>
              <a:rPr lang="it-IT" kern="0" dirty="0" smtClean="0">
                <a:latin typeface="Arial" panose="020B0604020202020204" pitchFamily="34" charset="0"/>
                <a:ea typeface="Times New Roman" panose="02020603050405020304" pitchFamily="18" charset="0"/>
                <a:cs typeface="Arial" panose="020B0604020202020204" pitchFamily="34" charset="0"/>
              </a:rPr>
              <a:t>Annibale è </a:t>
            </a:r>
            <a:r>
              <a:rPr lang="it-IT" kern="0" dirty="0">
                <a:latin typeface="Arial" panose="020B0604020202020204" pitchFamily="34" charset="0"/>
                <a:ea typeface="Times New Roman" panose="02020603050405020304" pitchFamily="18" charset="0"/>
                <a:cs typeface="Arial" panose="020B0604020202020204" pitchFamily="34" charset="0"/>
              </a:rPr>
              <a:t>costretto a vivere presso uno zio materno. Vittoria riesce a impiegarsi come operaia in un lanificio per tredici ore al giorno di lavoro.</a:t>
            </a:r>
          </a:p>
          <a:p>
            <a:pPr algn="just">
              <a:spcAft>
                <a:spcPts val="0"/>
              </a:spcAft>
            </a:pPr>
            <a:r>
              <a:rPr lang="it-IT" kern="0" dirty="0" smtClean="0">
                <a:latin typeface="Arial" panose="020B0604020202020204" pitchFamily="34" charset="0"/>
                <a:ea typeface="Times New Roman" panose="02020603050405020304" pitchFamily="18" charset="0"/>
                <a:cs typeface="Arial" panose="020B0604020202020204" pitchFamily="34" charset="0"/>
              </a:rPr>
              <a:t>Dopo il diploma alla Scuola Normale, nel 1887 inizia </a:t>
            </a:r>
            <a:r>
              <a:rPr lang="it-IT" kern="0" dirty="0">
                <a:latin typeface="Arial" panose="020B0604020202020204" pitchFamily="34" charset="0"/>
                <a:ea typeface="Times New Roman" panose="02020603050405020304" pitchFamily="18" charset="0"/>
                <a:cs typeface="Arial" panose="020B0604020202020204" pitchFamily="34" charset="0"/>
              </a:rPr>
              <a:t>a insegnare a Codogno </a:t>
            </a:r>
            <a:r>
              <a:rPr lang="it-IT" kern="0" dirty="0" smtClean="0">
                <a:latin typeface="Arial" panose="020B0604020202020204" pitchFamily="34" charset="0"/>
                <a:ea typeface="Times New Roman" panose="02020603050405020304" pitchFamily="18" charset="0"/>
                <a:cs typeface="Arial" panose="020B0604020202020204" pitchFamily="34" charset="0"/>
              </a:rPr>
              <a:t>in un </a:t>
            </a:r>
            <a:r>
              <a:rPr lang="it-IT" kern="0" dirty="0">
                <a:latin typeface="Arial" panose="020B0604020202020204" pitchFamily="34" charset="0"/>
                <a:ea typeface="Times New Roman" panose="02020603050405020304" pitchFamily="18" charset="0"/>
                <a:cs typeface="Arial" panose="020B0604020202020204" pitchFamily="34" charset="0"/>
              </a:rPr>
              <a:t>convitto femminile </a:t>
            </a:r>
            <a:r>
              <a:rPr lang="it-IT" kern="0" dirty="0" smtClean="0">
                <a:latin typeface="Arial" panose="020B0604020202020204" pitchFamily="34" charset="0"/>
                <a:ea typeface="Times New Roman" panose="02020603050405020304" pitchFamily="18" charset="0"/>
                <a:cs typeface="Arial" panose="020B0604020202020204" pitchFamily="34" charset="0"/>
              </a:rPr>
              <a:t>privato e nel </a:t>
            </a:r>
            <a:r>
              <a:rPr lang="it-IT" kern="0" dirty="0">
                <a:latin typeface="Arial" panose="020B0604020202020204" pitchFamily="34" charset="0"/>
                <a:ea typeface="Times New Roman" panose="02020603050405020304" pitchFamily="18" charset="0"/>
                <a:cs typeface="Arial" panose="020B0604020202020204" pitchFamily="34" charset="0"/>
              </a:rPr>
              <a:t>marzo 1888 viene chiamata a Motta Visconti come supplente in una prima elementare maschile composta da centonove scolari; alloggia presso i panettieri del paese, la cui figlia Chiara diviene sua grande amica e verrà rievocata nel racconto </a:t>
            </a:r>
            <a:r>
              <a:rPr lang="it-IT" i="1" kern="0" dirty="0">
                <a:latin typeface="Arial" panose="020B0604020202020204" pitchFamily="34" charset="0"/>
                <a:ea typeface="Times New Roman" panose="02020603050405020304" pitchFamily="18" charset="0"/>
                <a:cs typeface="Arial" panose="020B0604020202020204" pitchFamily="34" charset="0"/>
              </a:rPr>
              <a:t>La cacciatora</a:t>
            </a:r>
            <a:r>
              <a:rPr lang="it-IT" kern="0" dirty="0">
                <a:latin typeface="Arial" panose="020B0604020202020204" pitchFamily="34" charset="0"/>
                <a:ea typeface="Times New Roman" panose="02020603050405020304" pitchFamily="18" charset="0"/>
                <a:cs typeface="Arial" panose="020B0604020202020204" pitchFamily="34" charset="0"/>
              </a:rPr>
              <a:t>. </a:t>
            </a:r>
            <a:endParaRPr lang="it-IT" kern="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kern="0" dirty="0" smtClean="0">
                <a:latin typeface="Arial" panose="020B0604020202020204" pitchFamily="34" charset="0"/>
                <a:ea typeface="Times New Roman" panose="02020603050405020304" pitchFamily="18" charset="0"/>
                <a:cs typeface="Arial" panose="020B0604020202020204" pitchFamily="34" charset="0"/>
              </a:rPr>
              <a:t>Il </a:t>
            </a:r>
            <a:r>
              <a:rPr lang="it-IT" kern="0" dirty="0">
                <a:latin typeface="Arial" panose="020B0604020202020204" pitchFamily="34" charset="0"/>
                <a:ea typeface="Times New Roman" panose="02020603050405020304" pitchFamily="18" charset="0"/>
                <a:cs typeface="Arial" panose="020B0604020202020204" pitchFamily="34" charset="0"/>
              </a:rPr>
              <a:t>3 marzo 1888 il </a:t>
            </a:r>
            <a:r>
              <a:rPr lang="it-IT" kern="0" dirty="0" smtClean="0">
                <a:latin typeface="Arial" panose="020B0604020202020204" pitchFamily="34" charset="0"/>
                <a:ea typeface="Times New Roman" panose="02020603050405020304" pitchFamily="18" charset="0"/>
                <a:cs typeface="Arial" panose="020B0604020202020204" pitchFamily="34" charset="0"/>
              </a:rPr>
              <a:t>«</a:t>
            </a:r>
            <a:r>
              <a:rPr lang="it-IT" kern="0" dirty="0">
                <a:latin typeface="Arial" panose="020B0604020202020204" pitchFamily="34" charset="0"/>
                <a:ea typeface="Times New Roman" panose="02020603050405020304" pitchFamily="18" charset="0"/>
                <a:cs typeface="Arial" panose="020B0604020202020204" pitchFamily="34" charset="0"/>
              </a:rPr>
              <a:t>Fanfulla da Lodi» pubblica la sua prima </a:t>
            </a:r>
            <a:r>
              <a:rPr lang="it-IT" kern="0" dirty="0" smtClean="0">
                <a:latin typeface="Arial" panose="020B0604020202020204" pitchFamily="34" charset="0"/>
                <a:ea typeface="Times New Roman" panose="02020603050405020304" pitchFamily="18" charset="0"/>
                <a:cs typeface="Arial" panose="020B0604020202020204" pitchFamily="34" charset="0"/>
              </a:rPr>
              <a:t>poesia; ben </a:t>
            </a:r>
            <a:r>
              <a:rPr lang="it-IT" kern="0" dirty="0">
                <a:latin typeface="Arial" panose="020B0604020202020204" pitchFamily="34" charset="0"/>
                <a:ea typeface="Times New Roman" panose="02020603050405020304" pitchFamily="18" charset="0"/>
                <a:cs typeface="Arial" panose="020B0604020202020204" pitchFamily="34" charset="0"/>
              </a:rPr>
              <a:t>presto iniziano a comparire suoi versi anche su altri periodici e nel marzo 1892 Treves pubblica la sua prima raccolta poetica, </a:t>
            </a:r>
            <a:r>
              <a:rPr lang="it-IT" i="1" kern="0" dirty="0">
                <a:latin typeface="Arial" panose="020B0604020202020204" pitchFamily="34" charset="0"/>
                <a:ea typeface="Times New Roman" panose="02020603050405020304" pitchFamily="18" charset="0"/>
                <a:cs typeface="Arial" panose="020B0604020202020204" pitchFamily="34" charset="0"/>
              </a:rPr>
              <a:t>Fatalità</a:t>
            </a:r>
            <a:r>
              <a:rPr lang="it-IT" kern="0" dirty="0">
                <a:latin typeface="Arial" panose="020B0604020202020204" pitchFamily="34" charset="0"/>
                <a:ea typeface="Times New Roman" panose="02020603050405020304" pitchFamily="18" charset="0"/>
                <a:cs typeface="Arial" panose="020B0604020202020204" pitchFamily="34" charset="0"/>
              </a:rPr>
              <a:t>, che ottiene un successo strepitoso, ma l’anno seguente viene messa all’Indice per il suo «spirito turbolento».  Il 5 novembre inizia ad insegnare nel corso preparatorio presso la Regia Scuola Normale </a:t>
            </a:r>
            <a:r>
              <a:rPr lang="it-IT" kern="0" dirty="0" smtClean="0">
                <a:latin typeface="Arial" panose="020B0604020202020204" pitchFamily="34" charset="0"/>
                <a:ea typeface="Times New Roman" panose="02020603050405020304" pitchFamily="18" charset="0"/>
                <a:cs typeface="Arial" panose="020B0604020202020204" pitchFamily="34" charset="0"/>
              </a:rPr>
              <a:t>«Gaetana Agnesi» </a:t>
            </a:r>
            <a:r>
              <a:rPr lang="it-IT" kern="0" dirty="0">
                <a:latin typeface="Arial" panose="020B0604020202020204" pitchFamily="34" charset="0"/>
                <a:ea typeface="Times New Roman" panose="02020603050405020304" pitchFamily="18" charset="0"/>
                <a:cs typeface="Arial" panose="020B0604020202020204" pitchFamily="34" charset="0"/>
              </a:rPr>
              <a:t>di Milano. </a:t>
            </a:r>
            <a:endParaRPr lang="it-IT" sz="2000" kern="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18859" t="18148" r="17455" b="18148"/>
          <a:stretch/>
        </p:blipFill>
        <p:spPr>
          <a:xfrm>
            <a:off x="1727200" y="1231900"/>
            <a:ext cx="2882900" cy="4368800"/>
          </a:xfrm>
          <a:prstGeom prst="rect">
            <a:avLst/>
          </a:prstGeom>
          <a:effectLst>
            <a:softEdge rad="127000"/>
          </a:effectLst>
        </p:spPr>
      </p:pic>
    </p:spTree>
    <p:extLst>
      <p:ext uri="{BB962C8B-B14F-4D97-AF65-F5344CB8AC3E}">
        <p14:creationId xmlns:p14="http://schemas.microsoft.com/office/powerpoint/2010/main" val="1258846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ctangle 1"/>
          <p:cNvSpPr>
            <a:spLocks noChangeArrowheads="1"/>
          </p:cNvSpPr>
          <p:nvPr/>
        </p:nvSpPr>
        <p:spPr bwMode="auto">
          <a:xfrm>
            <a:off x="2379551" y="792163"/>
            <a:ext cx="4788490" cy="589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6176"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i="0" u="none" strike="noStrike" cap="none" normalizeH="0" baseline="0" dirty="0" smtClean="0">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d</a:t>
            </a:r>
            <a:r>
              <a:rPr kumimoji="0" lang="it-IT" altLang="it-IT" i="0" u="none" strike="noStrike" cap="none" normalizeH="0" baseline="0" dirty="0" smtClean="0" bmk="">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a</a:t>
            </a:r>
            <a:r>
              <a:rPr kumimoji="0" lang="it-IT" altLang="it-IT" b="1" i="0" u="none" strike="noStrike" cap="none" normalizeH="0" baseline="0" dirty="0" smtClean="0" bmk="">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 </a:t>
            </a:r>
            <a:r>
              <a:rPr lang="it-IT" altLang="it-IT" i="1" dirty="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Dal </a:t>
            </a:r>
            <a:r>
              <a:rPr lang="it-IT" altLang="it-IT" i="1" dirty="0" smtClean="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profondo</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i="1" dirty="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bmk="">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Aquila reale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T’ho vista ieri, irta ferrigna immobile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dietro le sbarre d’una vasta gabbia.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Non guardavi già tu la gente piccola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che ti guardava. Ferma sugli artigli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d’acciaio, gli occhi disperati al torbido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cielo volgevi, al cielo!... Uno scenario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t’hanno fatto di rocce, per illuderti: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perché tu creda ancor d’essere in patria,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fra pietrami di grotte e di valanghe,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fra protervie di rupi e di ciclopici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templi, sospesi in vetta a’ precipizii,    </a:t>
            </a:r>
          </a:p>
          <a:p>
            <a:pPr lvl="0" defTabSz="914400" eaLnBrk="0" fontAlgn="base" hangingPunct="0">
              <a:spcBef>
                <a:spcPct val="0"/>
              </a:spcBef>
              <a:spcAft>
                <a:spcPct val="0"/>
              </a:spcAft>
            </a:pPr>
            <a:r>
              <a:rPr kumimoji="0" lang="it-IT" altLang="it-IT"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faccia al vento che a procella sibila.</a:t>
            </a:r>
            <a:r>
              <a:rPr lang="it-IT" altLang="it-IT" dirty="0" bmk="">
                <a:latin typeface="Arial" panose="020B0604020202020204" pitchFamily="34" charset="0"/>
                <a:ea typeface="Times New Roman" panose="02020603050405020304" pitchFamily="18" charset="0"/>
                <a:cs typeface="Arial" panose="020B0604020202020204" pitchFamily="34" charset="0"/>
              </a:rPr>
              <a:t>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Ma </a:t>
            </a:r>
            <a:r>
              <a:rPr lang="it-IT" altLang="it-IT" dirty="0" bmk="">
                <a:latin typeface="Arial" panose="020B0604020202020204" pitchFamily="34" charset="0"/>
                <a:ea typeface="Times New Roman" panose="02020603050405020304" pitchFamily="18" charset="0"/>
                <a:cs typeface="Arial" panose="020B0604020202020204" pitchFamily="34" charset="0"/>
              </a:rPr>
              <a:t>non t’illudi tu. Vedi le sbarre,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sai che è finita. Io voglio ora una storia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dirti d’uomini saggi, che le proprie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mani a foggiar la propria gabbia adoprano,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d’oro o di ferro - quasi sempre d’oro: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Rettangolo 5"/>
          <p:cNvSpPr/>
          <p:nvPr/>
        </p:nvSpPr>
        <p:spPr>
          <a:xfrm>
            <a:off x="7168041" y="1640986"/>
            <a:ext cx="4531420" cy="5078313"/>
          </a:xfrm>
          <a:prstGeom prst="rect">
            <a:avLst/>
          </a:prstGeom>
        </p:spPr>
        <p:txBody>
          <a:bodyPr wrap="square">
            <a:spAutoFit/>
          </a:bodyPr>
          <a:lstStyle/>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e bene assai la temprano e la rendono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inaccessa, e là dentro si rinserrano,    </a:t>
            </a:r>
          </a:p>
          <a:p>
            <a:pPr lvl="0" defTabSz="914400" eaLnBrk="0" fontAlgn="base" hangingPunct="0">
              <a:spcBef>
                <a:spcPct val="0"/>
              </a:spcBef>
              <a:spcAft>
                <a:spcPct val="0"/>
              </a:spcAft>
            </a:pPr>
            <a:r>
              <a:rPr lang="it-IT" altLang="it-IT" dirty="0" bmk="">
                <a:latin typeface="Arial" panose="020B0604020202020204" pitchFamily="34" charset="0"/>
                <a:ea typeface="Times New Roman" panose="02020603050405020304" pitchFamily="18" charset="0"/>
                <a:cs typeface="Arial" panose="020B0604020202020204" pitchFamily="34" charset="0"/>
              </a:rPr>
              <a:t>e si lamentan poi d’essere in carcere,    </a:t>
            </a: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guardando </a:t>
            </a:r>
            <a:r>
              <a:rPr lang="it-IT" altLang="it-IT" dirty="0" bmk="">
                <a:latin typeface="Arial" panose="020B0604020202020204" pitchFamily="34" charset="0"/>
                <a:ea typeface="Times New Roman" panose="02020603050405020304" pitchFamily="18" charset="0"/>
                <a:cs typeface="Arial" panose="020B0604020202020204" pitchFamily="34" charset="0"/>
              </a:rPr>
              <a:t>il mondo co’ tuoi occhi d’odio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vano </a:t>
            </a:r>
            <a:r>
              <a:rPr lang="it-IT" altLang="it-IT" dirty="0" bmk="">
                <a:latin typeface="Arial" panose="020B0604020202020204" pitchFamily="34" charset="0"/>
                <a:ea typeface="Times New Roman" panose="02020603050405020304" pitchFamily="18" charset="0"/>
                <a:cs typeface="Arial" panose="020B0604020202020204" pitchFamily="34" charset="0"/>
              </a:rPr>
              <a:t>e di vana disperazïone.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Tu </a:t>
            </a:r>
            <a:r>
              <a:rPr lang="it-IT" altLang="it-IT" dirty="0" bmk="">
                <a:latin typeface="Arial" panose="020B0604020202020204" pitchFamily="34" charset="0"/>
                <a:ea typeface="Times New Roman" panose="02020603050405020304" pitchFamily="18" charset="0"/>
                <a:cs typeface="Arial" panose="020B0604020202020204" pitchFamily="34" charset="0"/>
              </a:rPr>
              <a:t>almeno, tu fosti ghermita al laccio,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fosti </a:t>
            </a:r>
            <a:r>
              <a:rPr lang="it-IT" altLang="it-IT" dirty="0" bmk="">
                <a:latin typeface="Arial" panose="020B0604020202020204" pitchFamily="34" charset="0"/>
                <a:ea typeface="Times New Roman" panose="02020603050405020304" pitchFamily="18" charset="0"/>
                <a:cs typeface="Arial" panose="020B0604020202020204" pitchFamily="34" charset="0"/>
              </a:rPr>
              <a:t>ferita, tu, nella battaglia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feroce</a:t>
            </a:r>
            <a:r>
              <a:rPr lang="it-IT" altLang="it-IT" dirty="0" bmk="">
                <a:latin typeface="Arial" panose="020B0604020202020204" pitchFamily="34" charset="0"/>
                <a:ea typeface="Times New Roman" panose="02020603050405020304" pitchFamily="18" charset="0"/>
                <a:cs typeface="Arial" panose="020B0604020202020204" pitchFamily="34" charset="0"/>
              </a:rPr>
              <a:t>, prima d’esser come un cencio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ignobile </a:t>
            </a:r>
            <a:r>
              <a:rPr lang="it-IT" altLang="it-IT" dirty="0" bmk="">
                <a:latin typeface="Arial" panose="020B0604020202020204" pitchFamily="34" charset="0"/>
                <a:ea typeface="Times New Roman" panose="02020603050405020304" pitchFamily="18" charset="0"/>
                <a:cs typeface="Arial" panose="020B0604020202020204" pitchFamily="34" charset="0"/>
              </a:rPr>
              <a:t>fra mano al tuo nemico.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E </a:t>
            </a:r>
            <a:r>
              <a:rPr lang="it-IT" altLang="it-IT" dirty="0" bmk="">
                <a:latin typeface="Arial" panose="020B0604020202020204" pitchFamily="34" charset="0"/>
                <a:ea typeface="Times New Roman" panose="02020603050405020304" pitchFamily="18" charset="0"/>
                <a:cs typeface="Arial" panose="020B0604020202020204" pitchFamily="34" charset="0"/>
              </a:rPr>
              <a:t>stai senza speranza e senza gemito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vile</a:t>
            </a:r>
            <a:r>
              <a:rPr lang="it-IT" altLang="it-IT" dirty="0" bmk="">
                <a:latin typeface="Arial" panose="020B0604020202020204" pitchFamily="34" charset="0"/>
                <a:ea typeface="Times New Roman" panose="02020603050405020304" pitchFamily="18" charset="0"/>
                <a:cs typeface="Arial" panose="020B0604020202020204" pitchFamily="34" charset="0"/>
              </a:rPr>
              <a:t>; e chi passa ti può creder morta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o </a:t>
            </a:r>
            <a:r>
              <a:rPr lang="it-IT" altLang="it-IT" dirty="0" bmk="">
                <a:latin typeface="Arial" panose="020B0604020202020204" pitchFamily="34" charset="0"/>
                <a:ea typeface="Times New Roman" panose="02020603050405020304" pitchFamily="18" charset="0"/>
                <a:cs typeface="Arial" panose="020B0604020202020204" pitchFamily="34" charset="0"/>
              </a:rPr>
              <a:t>sculta in bronzo, così immota e diaccia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t’irrigidisci</a:t>
            </a:r>
            <a:r>
              <a:rPr lang="it-IT" altLang="it-IT" dirty="0" bmk="">
                <a:latin typeface="Arial" panose="020B0604020202020204" pitchFamily="34" charset="0"/>
                <a:ea typeface="Times New Roman" panose="02020603050405020304" pitchFamily="18" charset="0"/>
                <a:cs typeface="Arial" panose="020B0604020202020204" pitchFamily="34" charset="0"/>
              </a:rPr>
              <a:t>, chiusa in un disdegno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indomito </a:t>
            </a:r>
            <a:r>
              <a:rPr lang="it-IT" altLang="it-IT" dirty="0" bmk="">
                <a:latin typeface="Arial" panose="020B0604020202020204" pitchFamily="34" charset="0"/>
                <a:ea typeface="Times New Roman" panose="02020603050405020304" pitchFamily="18" charset="0"/>
                <a:cs typeface="Arial" panose="020B0604020202020204" pitchFamily="34" charset="0"/>
              </a:rPr>
              <a:t>per tutto che non sia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l’ebbrezza </a:t>
            </a:r>
            <a:r>
              <a:rPr lang="it-IT" altLang="it-IT" dirty="0" bmk="">
                <a:latin typeface="Arial" panose="020B0604020202020204" pitchFamily="34" charset="0"/>
                <a:ea typeface="Times New Roman" panose="02020603050405020304" pitchFamily="18" charset="0"/>
                <a:cs typeface="Arial" panose="020B0604020202020204" pitchFamily="34" charset="0"/>
              </a:rPr>
              <a:t>della libertà perduta.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E</a:t>
            </a:r>
            <a:r>
              <a:rPr lang="it-IT" altLang="it-IT" dirty="0" bmk="">
                <a:latin typeface="Arial" panose="020B0604020202020204" pitchFamily="34" charset="0"/>
                <a:ea typeface="Times New Roman" panose="02020603050405020304" pitchFamily="18" charset="0"/>
                <a:cs typeface="Arial" panose="020B0604020202020204" pitchFamily="34" charset="0"/>
              </a:rPr>
              <a:t>, se tu comprendessi, con un colpo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di </a:t>
            </a:r>
            <a:r>
              <a:rPr lang="it-IT" altLang="it-IT" dirty="0" bmk="">
                <a:latin typeface="Arial" panose="020B0604020202020204" pitchFamily="34" charset="0"/>
                <a:ea typeface="Times New Roman" panose="02020603050405020304" pitchFamily="18" charset="0"/>
                <a:cs typeface="Arial" panose="020B0604020202020204" pitchFamily="34" charset="0"/>
              </a:rPr>
              <a:t>rostro lacerar vorresti il volto    </a:t>
            </a:r>
            <a:endParaRPr lang="it-IT" altLang="it-IT" dirty="0" smtClean="0" bmk="">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
                <a:latin typeface="Arial" panose="020B0604020202020204" pitchFamily="34" charset="0"/>
                <a:ea typeface="Times New Roman" panose="02020603050405020304" pitchFamily="18" charset="0"/>
                <a:cs typeface="Arial" panose="020B0604020202020204" pitchFamily="34" charset="0"/>
              </a:rPr>
              <a:t>di </a:t>
            </a:r>
            <a:r>
              <a:rPr lang="it-IT" altLang="it-IT" dirty="0" bmk="">
                <a:latin typeface="Arial" panose="020B0604020202020204" pitchFamily="34" charset="0"/>
                <a:ea typeface="Times New Roman" panose="02020603050405020304" pitchFamily="18" charset="0"/>
                <a:cs typeface="Arial" panose="020B0604020202020204" pitchFamily="34" charset="0"/>
              </a:rPr>
              <a:t>chi t’offende con la sua pietà.</a:t>
            </a:r>
            <a:r>
              <a:rPr lang="it-IT" altLang="it-I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0007383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755900" y="792163"/>
            <a:ext cx="8966200" cy="5853910"/>
          </a:xfrm>
          <a:prstGeom prst="rect">
            <a:avLst/>
          </a:prstGeom>
        </p:spPr>
        <p:txBody>
          <a:bodyPr wrap="square">
            <a:spAutoFit/>
          </a:bodyPr>
          <a:lstStyle/>
          <a:p>
            <a:pPr>
              <a:lnSpc>
                <a:spcPct val="115000"/>
              </a:lnSpc>
              <a:spcBef>
                <a:spcPts val="600"/>
              </a:spcBef>
              <a:spcAft>
                <a:spcPts val="0"/>
              </a:spcAft>
            </a:pPr>
            <a:r>
              <a:rPr lang="it-IT" dirty="0">
                <a:solidFill>
                  <a:srgbClr val="7030A0"/>
                </a:solidFill>
                <a:latin typeface="Arial" panose="020B0604020202020204" pitchFamily="34" charset="0"/>
                <a:ea typeface="MS Gothic" panose="020B0609070205080204" pitchFamily="49" charset="-128"/>
                <a:cs typeface="Times New Roman" panose="02020603050405020304" pitchFamily="18" charset="0"/>
              </a:rPr>
              <a:t>da</a:t>
            </a:r>
            <a:r>
              <a:rPr lang="it-IT" b="1" dirty="0">
                <a:solidFill>
                  <a:srgbClr val="7030A0"/>
                </a:solidFill>
                <a:latin typeface="Arial" panose="020B0604020202020204" pitchFamily="34" charset="0"/>
                <a:ea typeface="MS Gothic" panose="020B0609070205080204" pitchFamily="49" charset="-128"/>
                <a:cs typeface="Times New Roman" panose="02020603050405020304" pitchFamily="18" charset="0"/>
              </a:rPr>
              <a:t> </a:t>
            </a:r>
            <a:r>
              <a:rPr lang="it-IT" i="1" dirty="0" bmk="_Toc9877357">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Il libro di Mara</a:t>
            </a:r>
          </a:p>
          <a:p>
            <a:pPr>
              <a:lnSpc>
                <a:spcPct val="115000"/>
              </a:lnSpc>
              <a:spcBef>
                <a:spcPts val="600"/>
              </a:spcBef>
              <a:spcAft>
                <a:spcPts val="0"/>
              </a:spcAft>
            </a:pPr>
            <a:r>
              <a:rPr lang="it-IT" b="1" i="1" dirty="0" bmk="_Toc9877357">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Il risveglio</a:t>
            </a:r>
          </a:p>
          <a:p>
            <a:pPr>
              <a:spcAft>
                <a:spcPts val="0"/>
              </a:spcAft>
            </a:pPr>
            <a:r>
              <a:rPr lang="it-IT" dirty="0">
                <a:latin typeface="Arial" panose="020B0604020202020204" pitchFamily="34" charset="0"/>
                <a:ea typeface="MS Mincho"/>
                <a:cs typeface="Times New Roman" panose="02020603050405020304" pitchFamily="18" charset="0"/>
              </a:rPr>
              <a:t>Quando il canto del gallo segò il cielo, ed ella ancor nel sonno a te sorrise, o amato</a:t>
            </a:r>
            <a:r>
              <a:rPr lang="it-IT" dirty="0" smtClean="0">
                <a:latin typeface="Arial" panose="020B0604020202020204" pitchFamily="34" charset="0"/>
                <a:ea typeface="MS Mincho"/>
                <a:cs typeface="Times New Roman" panose="02020603050405020304" pitchFamily="18" charset="0"/>
              </a:rPr>
              <a:t>.</a:t>
            </a:r>
          </a:p>
          <a:p>
            <a:pPr>
              <a:spcAft>
                <a:spcPts val="0"/>
              </a:spcAft>
            </a:pPr>
            <a:endParaRPr lang="it-IT" sz="1100" dirty="0">
              <a:latin typeface="Times New Roman" panose="02020603050405020304" pitchFamily="18" charset="0"/>
              <a:ea typeface="MS Mincho"/>
              <a:cs typeface="Times New Roman" panose="02020603050405020304" pitchFamily="18" charset="0"/>
            </a:endParaRPr>
          </a:p>
          <a:p>
            <a:pPr>
              <a:spcAft>
                <a:spcPts val="0"/>
              </a:spcAft>
            </a:pPr>
            <a:r>
              <a:rPr lang="it-IT" dirty="0">
                <a:latin typeface="Arial" panose="020B0604020202020204" pitchFamily="34" charset="0"/>
                <a:ea typeface="MS Mincho"/>
                <a:cs typeface="Times New Roman" panose="02020603050405020304" pitchFamily="18" charset="0"/>
              </a:rPr>
              <a:t>L’uno dall’altro nasceste allora, in purità di corpo, in purità di spirito.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O </a:t>
            </a:r>
            <a:r>
              <a:rPr lang="it-IT" dirty="0">
                <a:latin typeface="Arial" panose="020B0604020202020204" pitchFamily="34" charset="0"/>
                <a:ea typeface="MS Mincho"/>
                <a:cs typeface="Times New Roman" panose="02020603050405020304" pitchFamily="18" charset="0"/>
              </a:rPr>
              <a:t>voi beati, non espressi da grembo di madre, ma dalla meraviglia del vostro amore!</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vi levaste con atti limpidi, ed il primo mattino del mondo con voi si levò.</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nuovi furono agli occhi vostri i rosei cirri del cielo specchiati nei fiori dei peschi,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nuova </a:t>
            </a:r>
            <a:r>
              <a:rPr lang="it-IT" dirty="0">
                <a:latin typeface="Arial" panose="020B0604020202020204" pitchFamily="34" charset="0"/>
                <a:ea typeface="MS Mincho"/>
                <a:cs typeface="Times New Roman" panose="02020603050405020304" pitchFamily="18" charset="0"/>
              </a:rPr>
              <a:t>l’erba intrisa di guazza, fresca alle mani come un lavacro,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divina </a:t>
            </a:r>
            <a:r>
              <a:rPr lang="it-IT" dirty="0">
                <a:latin typeface="Arial" panose="020B0604020202020204" pitchFamily="34" charset="0"/>
                <a:ea typeface="MS Mincho"/>
                <a:cs typeface="Times New Roman" panose="02020603050405020304" pitchFamily="18" charset="0"/>
              </a:rPr>
              <a:t>in voi la dolcezza di scoprirvi un nell’altro presenti e viventi,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con </a:t>
            </a:r>
            <a:r>
              <a:rPr lang="it-IT" dirty="0">
                <a:latin typeface="Arial" panose="020B0604020202020204" pitchFamily="34" charset="0"/>
                <a:ea typeface="MS Mincho"/>
                <a:cs typeface="Times New Roman" panose="02020603050405020304" pitchFamily="18" charset="0"/>
              </a:rPr>
              <a:t>anima per amare,</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labbra </a:t>
            </a:r>
            <a:r>
              <a:rPr lang="it-IT" dirty="0">
                <a:latin typeface="Arial" panose="020B0604020202020204" pitchFamily="34" charset="0"/>
                <a:ea typeface="MS Mincho"/>
                <a:cs typeface="Times New Roman" panose="02020603050405020304" pitchFamily="18" charset="0"/>
              </a:rPr>
              <a:t>per baciare</a:t>
            </a:r>
            <a:r>
              <a:rPr lang="it-IT" dirty="0" smtClean="0">
                <a:latin typeface="Arial" panose="020B0604020202020204" pitchFamily="34" charset="0"/>
                <a:ea typeface="MS Mincho"/>
                <a:cs typeface="Times New Roman" panose="02020603050405020304" pitchFamily="18" charset="0"/>
              </a:rPr>
              <a:t>,</a:t>
            </a:r>
          </a:p>
          <a:p>
            <a:pPr>
              <a:spcAft>
                <a:spcPts val="0"/>
              </a:spcAft>
            </a:pPr>
            <a:endParaRPr lang="it-IT" sz="1100" dirty="0">
              <a:latin typeface="Times New Roman" panose="02020603050405020304" pitchFamily="18" charset="0"/>
              <a:ea typeface="MS Mincho"/>
              <a:cs typeface="Times New Roman" panose="02020603050405020304" pitchFamily="18" charset="0"/>
            </a:endParaRPr>
          </a:p>
          <a:p>
            <a:pPr>
              <a:spcAft>
                <a:spcPts val="0"/>
              </a:spcAft>
            </a:pPr>
            <a:r>
              <a:rPr lang="it-IT" dirty="0">
                <a:latin typeface="Arial" panose="020B0604020202020204" pitchFamily="34" charset="0"/>
                <a:ea typeface="MS Mincho"/>
                <a:cs typeface="Times New Roman" panose="02020603050405020304" pitchFamily="18" charset="0"/>
              </a:rPr>
              <a:t>voce per benedire.</a:t>
            </a:r>
            <a:endParaRPr lang="it-IT" sz="11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01174597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705100" y="792163"/>
            <a:ext cx="9385300" cy="6038576"/>
          </a:xfrm>
          <a:prstGeom prst="rect">
            <a:avLst/>
          </a:prstGeom>
        </p:spPr>
        <p:txBody>
          <a:bodyPr wrap="square">
            <a:spAutoFit/>
          </a:bodyPr>
          <a:lstStyle/>
          <a:p>
            <a:pPr>
              <a:lnSpc>
                <a:spcPct val="115000"/>
              </a:lnSpc>
              <a:spcBef>
                <a:spcPts val="600"/>
              </a:spcBef>
              <a:spcAft>
                <a:spcPts val="0"/>
              </a:spcAft>
            </a:pPr>
            <a:r>
              <a:rPr lang="it-IT" dirty="0">
                <a:solidFill>
                  <a:srgbClr val="7030A0"/>
                </a:solidFill>
                <a:latin typeface="Arial" panose="020B0604020202020204" pitchFamily="34" charset="0"/>
                <a:ea typeface="MS Gothic" panose="020B0609070205080204" pitchFamily="49" charset="-128"/>
                <a:cs typeface="Times New Roman" panose="02020603050405020304" pitchFamily="18" charset="0"/>
              </a:rPr>
              <a:t>da</a:t>
            </a:r>
            <a:r>
              <a:rPr lang="it-IT" b="1" dirty="0">
                <a:solidFill>
                  <a:srgbClr val="7030A0"/>
                </a:solidFill>
                <a:latin typeface="Arial" panose="020B0604020202020204" pitchFamily="34" charset="0"/>
                <a:ea typeface="MS Gothic" panose="020B0609070205080204" pitchFamily="49" charset="-128"/>
                <a:cs typeface="Times New Roman" panose="02020603050405020304" pitchFamily="18" charset="0"/>
              </a:rPr>
              <a:t> </a:t>
            </a:r>
            <a:r>
              <a:rPr lang="it-IT" i="1" dirty="0" bmk="_Toc9877357">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Il libro di Mara</a:t>
            </a:r>
          </a:p>
          <a:p>
            <a:pPr>
              <a:lnSpc>
                <a:spcPct val="115000"/>
              </a:lnSpc>
              <a:spcBef>
                <a:spcPts val="600"/>
              </a:spcBef>
              <a:spcAft>
                <a:spcPts val="0"/>
              </a:spcAft>
            </a:pPr>
            <a:r>
              <a:rPr lang="it-IT" b="1" i="1" dirty="0" bmk="_Toc9877357">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Domani</a:t>
            </a:r>
          </a:p>
          <a:p>
            <a:pPr>
              <a:spcAft>
                <a:spcPts val="0"/>
              </a:spcAft>
            </a:pPr>
            <a:r>
              <a:rPr lang="it-IT" dirty="0">
                <a:latin typeface="Arial" panose="020B0604020202020204" pitchFamily="34" charset="0"/>
                <a:ea typeface="MS Mincho"/>
                <a:cs typeface="Times New Roman" panose="02020603050405020304" pitchFamily="18" charset="0"/>
              </a:rPr>
              <a:t>Domani è aprile, e tu verrai per condurmi incontro all'ultima primavera.</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Donde </a:t>
            </a:r>
            <a:r>
              <a:rPr lang="it-IT" dirty="0">
                <a:latin typeface="Arial" panose="020B0604020202020204" pitchFamily="34" charset="0"/>
                <a:ea typeface="MS Mincho"/>
                <a:cs typeface="Times New Roman" panose="02020603050405020304" pitchFamily="18" charset="0"/>
              </a:rPr>
              <a:t>verrai, come verrai, non so; ma senza soffrire potrò rivederti.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Soave </a:t>
            </a:r>
            <a:r>
              <a:rPr lang="it-IT" dirty="0">
                <a:latin typeface="Arial" panose="020B0604020202020204" pitchFamily="34" charset="0"/>
                <a:ea typeface="MS Mincho"/>
                <a:cs typeface="Times New Roman" panose="02020603050405020304" pitchFamily="18" charset="0"/>
              </a:rPr>
              <a:t>sarà nella tua la mia mano, soave il mio passo al tuo fianco.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Occhi </a:t>
            </a:r>
            <a:r>
              <a:rPr lang="it-IT" dirty="0">
                <a:latin typeface="Arial" panose="020B0604020202020204" pitchFamily="34" charset="0"/>
                <a:ea typeface="MS Mincho"/>
                <a:cs typeface="Times New Roman" panose="02020603050405020304" pitchFamily="18" charset="0"/>
              </a:rPr>
              <a:t>d'infanzia i nostri, a specchio innocente del novo miracolo verde.</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Andremo </a:t>
            </a:r>
            <a:r>
              <a:rPr lang="it-IT" dirty="0">
                <a:latin typeface="Arial" panose="020B0604020202020204" pitchFamily="34" charset="0"/>
                <a:ea typeface="MS Mincho"/>
                <a:cs typeface="Times New Roman" panose="02020603050405020304" pitchFamily="18" charset="0"/>
              </a:rPr>
              <a:t>per orti e frutteti, a capo scoperto nel sole, senza far male ai santi germogli.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In </a:t>
            </a:r>
            <a:r>
              <a:rPr lang="it-IT" dirty="0">
                <a:latin typeface="Arial" panose="020B0604020202020204" pitchFamily="34" charset="0"/>
                <a:ea typeface="MS Mincho"/>
                <a:cs typeface="Times New Roman" panose="02020603050405020304" pitchFamily="18" charset="0"/>
              </a:rPr>
              <a:t>punta di piedi, per tèma si stacchin dai rami le rosee farfalle dei pèschi,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trepidi e senza respiro, per non turbar pur con l'aria i fiori dell'ultimo sogno.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di quello che fu della carne, nulla verrà ricordato.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di quello che fu del dolore, nulla verrà ricordato.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E </a:t>
            </a:r>
            <a:r>
              <a:rPr lang="it-IT" dirty="0">
                <a:latin typeface="Arial" panose="020B0604020202020204" pitchFamily="34" charset="0"/>
                <a:ea typeface="MS Mincho"/>
                <a:cs typeface="Times New Roman" panose="02020603050405020304" pitchFamily="18" charset="0"/>
              </a:rPr>
              <a:t>quel che è della vita eterna farà pieno di canti il silenzio.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Non </a:t>
            </a:r>
            <a:r>
              <a:rPr lang="it-IT" dirty="0">
                <a:latin typeface="Arial" panose="020B0604020202020204" pitchFamily="34" charset="0"/>
                <a:ea typeface="MS Mincho"/>
                <a:cs typeface="Times New Roman" panose="02020603050405020304" pitchFamily="18" charset="0"/>
              </a:rPr>
              <a:t>io tua, non tu mio: dello spazio: radendo la terra con ali invisibili,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sempre </a:t>
            </a:r>
            <a:r>
              <a:rPr lang="it-IT" dirty="0">
                <a:latin typeface="Arial" panose="020B0604020202020204" pitchFamily="34" charset="0"/>
                <a:ea typeface="MS Mincho"/>
                <a:cs typeface="Times New Roman" panose="02020603050405020304" pitchFamily="18" charset="0"/>
              </a:rPr>
              <a:t>più lievi nell'aria, sempre più immersi nel cielo,</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fino </a:t>
            </a:r>
            <a:r>
              <a:rPr lang="it-IT" dirty="0">
                <a:latin typeface="Arial" panose="020B0604020202020204" pitchFamily="34" charset="0"/>
                <a:ea typeface="MS Mincho"/>
                <a:cs typeface="Times New Roman" panose="02020603050405020304" pitchFamily="18" charset="0"/>
              </a:rPr>
              <a:t>a quando la notte ci assuma ai suoi vasti sepolcri di stelle.</a:t>
            </a:r>
            <a:endParaRPr lang="it-IT" sz="11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50505496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743200" y="1249363"/>
            <a:ext cx="8978900" cy="5453801"/>
          </a:xfrm>
          <a:prstGeom prst="rect">
            <a:avLst/>
          </a:prstGeom>
        </p:spPr>
        <p:txBody>
          <a:bodyPr wrap="square">
            <a:spAutoFit/>
          </a:bodyPr>
          <a:lstStyle/>
          <a:p>
            <a:pPr>
              <a:lnSpc>
                <a:spcPct val="115000"/>
              </a:lnSpc>
              <a:spcBef>
                <a:spcPts val="600"/>
              </a:spcBef>
              <a:spcAft>
                <a:spcPts val="0"/>
              </a:spcAft>
            </a:pPr>
            <a:r>
              <a:rPr lang="it-IT" dirty="0">
                <a:solidFill>
                  <a:srgbClr val="7030A0"/>
                </a:solidFill>
                <a:latin typeface="Arial" panose="020B0604020202020204" pitchFamily="34" charset="0"/>
                <a:ea typeface="MS Gothic" panose="020B0609070205080204" pitchFamily="49" charset="-128"/>
                <a:cs typeface="Times New Roman" panose="02020603050405020304" pitchFamily="18" charset="0"/>
              </a:rPr>
              <a:t>da</a:t>
            </a:r>
            <a:r>
              <a:rPr lang="it-IT" b="1" dirty="0">
                <a:solidFill>
                  <a:srgbClr val="7030A0"/>
                </a:solidFill>
                <a:latin typeface="Arial" panose="020B0604020202020204" pitchFamily="34" charset="0"/>
                <a:ea typeface="MS Gothic" panose="020B0609070205080204" pitchFamily="49" charset="-128"/>
                <a:cs typeface="Times New Roman" panose="02020603050405020304" pitchFamily="18" charset="0"/>
              </a:rPr>
              <a:t> </a:t>
            </a:r>
            <a:r>
              <a:rPr lang="it-IT" i="1" dirty="0" bmk="_Toc9877357">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 canti dell’isola</a:t>
            </a:r>
          </a:p>
          <a:p>
            <a:pPr>
              <a:lnSpc>
                <a:spcPct val="115000"/>
              </a:lnSpc>
              <a:spcBef>
                <a:spcPts val="600"/>
              </a:spcBef>
              <a:spcAft>
                <a:spcPts val="0"/>
              </a:spcAft>
            </a:pPr>
            <a:r>
              <a:rPr lang="it-IT" b="1" i="1" dirty="0" bmk="_Toc9877357">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Corale notturno</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latin typeface="Arial" panose="020B0604020202020204" pitchFamily="34" charset="0"/>
                <a:ea typeface="MS Mincho"/>
                <a:cs typeface="Times New Roman" panose="02020603050405020304" pitchFamily="18" charset="0"/>
              </a:rPr>
              <a:t>Quando sarò sepolta nel paese di mia madre</a:t>
            </a:r>
            <a:r>
              <a:rPr lang="it-IT" dirty="0" smtClean="0">
                <a:latin typeface="Arial" panose="020B0604020202020204" pitchFamily="34" charset="0"/>
                <a:ea typeface="MS Mincho"/>
                <a:cs typeface="Times New Roman" panose="02020603050405020304" pitchFamily="18" charset="0"/>
              </a:rPr>
              <a:t>,</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latin typeface="Arial" panose="020B0604020202020204" pitchFamily="34" charset="0"/>
                <a:ea typeface="MS Mincho"/>
                <a:cs typeface="Times New Roman" panose="02020603050405020304" pitchFamily="18" charset="0"/>
              </a:rPr>
              <a:t>là dove la bruma confonde i fertili solchi terrestri coi solchi del cielo,</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le </a:t>
            </a:r>
            <a:r>
              <a:rPr lang="it-IT" dirty="0">
                <a:latin typeface="Arial" panose="020B0604020202020204" pitchFamily="34" charset="0"/>
                <a:ea typeface="MS Mincho"/>
                <a:cs typeface="Times New Roman" panose="02020603050405020304" pitchFamily="18" charset="0"/>
              </a:rPr>
              <a:t>rane ed i rospi dei fossi mi canteranno la nenia notturna.</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Dagli </a:t>
            </a:r>
            <a:r>
              <a:rPr lang="it-IT" dirty="0">
                <a:latin typeface="Arial" panose="020B0604020202020204" pitchFamily="34" charset="0"/>
                <a:ea typeface="MS Mincho"/>
                <a:cs typeface="Times New Roman" panose="02020603050405020304" pitchFamily="18" charset="0"/>
              </a:rPr>
              <a:t>acquitrini melmosi, filtrando fra il bianco umidor della luna,</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in </a:t>
            </a:r>
            <a:r>
              <a:rPr lang="it-IT" dirty="0">
                <a:latin typeface="Arial" panose="020B0604020202020204" pitchFamily="34" charset="0"/>
                <a:ea typeface="MS Mincho"/>
                <a:cs typeface="Times New Roman" panose="02020603050405020304" pitchFamily="18" charset="0"/>
              </a:rPr>
              <a:t>soavi cadenze di flauti, in tremolii lunghi di pianto sciogliendomi il cuore,</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blandiranno </a:t>
            </a:r>
            <a:r>
              <a:rPr lang="it-IT" dirty="0">
                <a:latin typeface="Arial" panose="020B0604020202020204" pitchFamily="34" charset="0"/>
                <a:ea typeface="MS Mincho"/>
                <a:cs typeface="Times New Roman" panose="02020603050405020304" pitchFamily="18" charset="0"/>
              </a:rPr>
              <a:t>il mio sogno, custodi della perenne malinconia.</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Malinconia </a:t>
            </a:r>
            <a:r>
              <a:rPr lang="it-IT" dirty="0">
                <a:latin typeface="Arial" panose="020B0604020202020204" pitchFamily="34" charset="0"/>
                <a:ea typeface="MS Mincho"/>
                <a:cs typeface="Times New Roman" panose="02020603050405020304" pitchFamily="18" charset="0"/>
              </a:rPr>
              <a:t>della patria, con sapore di terra bagnata e di grano maturo,</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con </a:t>
            </a:r>
            <a:r>
              <a:rPr lang="it-IT" dirty="0">
                <a:latin typeface="Arial" panose="020B0604020202020204" pitchFamily="34" charset="0"/>
                <a:ea typeface="MS Mincho"/>
                <a:cs typeface="Times New Roman" panose="02020603050405020304" pitchFamily="18" charset="0"/>
              </a:rPr>
              <a:t>quieto pudore di case ove accendon le madri pei figli la lampada al desco,</a:t>
            </a:r>
            <a:endParaRPr lang="it-IT" sz="1100" dirty="0">
              <a:latin typeface="Times New Roman" panose="02020603050405020304" pitchFamily="18"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800" dirty="0" smtClean="0">
              <a:latin typeface="Arial" panose="020B0604020202020204" pitchFamily="34" charset="0"/>
              <a:ea typeface="MS Mincho"/>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smtClean="0">
                <a:latin typeface="Arial" panose="020B0604020202020204" pitchFamily="34" charset="0"/>
                <a:ea typeface="MS Mincho"/>
                <a:cs typeface="Times New Roman" panose="02020603050405020304" pitchFamily="18" charset="0"/>
              </a:rPr>
              <a:t>con </a:t>
            </a:r>
            <a:r>
              <a:rPr lang="it-IT" dirty="0">
                <a:latin typeface="Arial" panose="020B0604020202020204" pitchFamily="34" charset="0"/>
                <a:ea typeface="MS Mincho"/>
                <a:cs typeface="Times New Roman" panose="02020603050405020304" pitchFamily="18" charset="0"/>
              </a:rPr>
              <a:t>fumo di tetti, ansare di fabbriche, radici dei vivi e dei morti,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a </a:t>
            </a:r>
            <a:r>
              <a:rPr lang="it-IT" dirty="0">
                <a:latin typeface="Arial" panose="020B0604020202020204" pitchFamily="34" charset="0"/>
                <a:ea typeface="MS Mincho"/>
                <a:cs typeface="Times New Roman" panose="02020603050405020304" pitchFamily="18" charset="0"/>
              </a:rPr>
              <a:t>me verrà, con me dormirà, portata da canti di rane e di rospi,</a:t>
            </a:r>
            <a:endParaRPr lang="it-IT" sz="1100" dirty="0">
              <a:latin typeface="Times New Roman" panose="02020603050405020304" pitchFamily="18" charset="0"/>
              <a:ea typeface="MS Mincho"/>
              <a:cs typeface="Times New Roman" panose="02020603050405020304" pitchFamily="18" charset="0"/>
            </a:endParaRPr>
          </a:p>
          <a:p>
            <a:pPr>
              <a:spcAft>
                <a:spcPts val="0"/>
              </a:spcAft>
            </a:pPr>
            <a:endParaRPr lang="it-IT" sz="800" dirty="0" smtClean="0">
              <a:latin typeface="Arial" panose="020B0604020202020204" pitchFamily="34" charset="0"/>
              <a:ea typeface="MS Mincho"/>
              <a:cs typeface="Times New Roman" panose="02020603050405020304" pitchFamily="18" charset="0"/>
            </a:endParaRPr>
          </a:p>
          <a:p>
            <a:pPr>
              <a:spcAft>
                <a:spcPts val="0"/>
              </a:spcAft>
            </a:pPr>
            <a:r>
              <a:rPr lang="it-IT" dirty="0" smtClean="0">
                <a:latin typeface="Arial" panose="020B0604020202020204" pitchFamily="34" charset="0"/>
                <a:ea typeface="MS Mincho"/>
                <a:cs typeface="Times New Roman" panose="02020603050405020304" pitchFamily="18" charset="0"/>
              </a:rPr>
              <a:t>quando </a:t>
            </a:r>
            <a:r>
              <a:rPr lang="it-IT" dirty="0">
                <a:latin typeface="Arial" panose="020B0604020202020204" pitchFamily="34" charset="0"/>
                <a:ea typeface="MS Mincho"/>
                <a:cs typeface="Times New Roman" panose="02020603050405020304" pitchFamily="18" charset="0"/>
              </a:rPr>
              <a:t>sarò sepolta nel paese di mia madre</a:t>
            </a:r>
            <a:r>
              <a:rPr lang="it-IT" dirty="0" smtClean="0">
                <a:latin typeface="Arial" panose="020B0604020202020204" pitchFamily="34" charset="0"/>
                <a:ea typeface="MS Mincho"/>
                <a:cs typeface="Times New Roman" panose="02020603050405020304" pitchFamily="18" charset="0"/>
              </a:rPr>
              <a:t>.</a:t>
            </a:r>
            <a:r>
              <a:rPr lang="it-IT" sz="1200" b="1" dirty="0">
                <a:latin typeface="Times New Roman" panose="02020603050405020304" pitchFamily="18" charset="0"/>
                <a:ea typeface="MS Mincho"/>
              </a:rPr>
              <a:t/>
            </a:r>
            <a:br>
              <a:rPr lang="it-IT" sz="1200" b="1" dirty="0">
                <a:latin typeface="Times New Roman" panose="02020603050405020304" pitchFamily="18" charset="0"/>
                <a:ea typeface="MS Mincho"/>
              </a:rPr>
            </a:br>
            <a:r>
              <a:rPr lang="it-IT" sz="1200" b="1" dirty="0">
                <a:latin typeface="Times New Roman" panose="02020603050405020304" pitchFamily="18" charset="0"/>
                <a:ea typeface="MS Mincho"/>
              </a:rPr>
              <a:t/>
            </a:r>
            <a:br>
              <a:rPr lang="it-IT" sz="1200" b="1" dirty="0">
                <a:latin typeface="Times New Roman" panose="02020603050405020304" pitchFamily="18" charset="0"/>
                <a:ea typeface="MS Mincho"/>
              </a:rPr>
            </a:br>
            <a:r>
              <a:rPr lang="it-IT" sz="1200" dirty="0">
                <a:solidFill>
                  <a:srgbClr val="4F81BD"/>
                </a:solidFill>
                <a:latin typeface="Calibri" panose="020F0502020204030204" pitchFamily="34" charset="0"/>
                <a:ea typeface="MS Gothic" panose="020B0609070205080204" pitchFamily="49" charset="-128"/>
                <a:cs typeface="Times New Roman" panose="02020603050405020304" pitchFamily="18" charset="0"/>
              </a:rPr>
              <a:t> </a:t>
            </a:r>
            <a:endParaRPr lang="it-IT" sz="11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15066558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ttangolo 3"/>
          <p:cNvSpPr/>
          <p:nvPr/>
        </p:nvSpPr>
        <p:spPr>
          <a:xfrm>
            <a:off x="2654300" y="1147763"/>
            <a:ext cx="8839200" cy="5401479"/>
          </a:xfrm>
          <a:prstGeom prst="rect">
            <a:avLst/>
          </a:prstGeom>
        </p:spPr>
        <p:txBody>
          <a:bodyPr wrap="square">
            <a:spAutoFit/>
          </a:bodyPr>
          <a:lstStyle/>
          <a:p>
            <a:pPr>
              <a:lnSpc>
                <a:spcPct val="115000"/>
              </a:lnSpc>
              <a:spcBef>
                <a:spcPts val="600"/>
              </a:spcBef>
              <a:spcAft>
                <a:spcPts val="0"/>
              </a:spcAft>
            </a:pPr>
            <a:r>
              <a:rPr lang="it-IT" sz="2000" b="1" dirty="0">
                <a:solidFill>
                  <a:srgbClr val="7030A0"/>
                </a:solidFill>
                <a:latin typeface="Calibri" panose="020F0502020204030204" pitchFamily="34" charset="0"/>
                <a:ea typeface="MS Gothic" panose="020B0609070205080204" pitchFamily="49" charset="-128"/>
                <a:cs typeface="Times New Roman" panose="02020603050405020304" pitchFamily="18" charset="0"/>
              </a:rPr>
              <a:t>da </a:t>
            </a:r>
            <a:r>
              <a:rPr lang="it-IT" sz="2000" b="1" i="1" dirty="0">
                <a:solidFill>
                  <a:srgbClr val="7030A0"/>
                </a:solidFill>
                <a:latin typeface="Calibri" panose="020F0502020204030204" pitchFamily="34" charset="0"/>
                <a:ea typeface="MS Gothic" panose="020B0609070205080204" pitchFamily="49" charset="-128"/>
                <a:cs typeface="Times New Roman" panose="02020603050405020304" pitchFamily="18" charset="0"/>
              </a:rPr>
              <a:t>La cacciatora</a:t>
            </a:r>
            <a:endParaRPr lang="it-IT" sz="2000" b="1" dirty="0">
              <a:solidFill>
                <a:srgbClr val="4F81BD"/>
              </a:solidFill>
              <a:latin typeface="Calibri" panose="020F0502020204030204" pitchFamily="34" charset="0"/>
              <a:ea typeface="MS Gothic" panose="020B0609070205080204" pitchFamily="49" charset="-128"/>
              <a:cs typeface="Times New Roman" panose="02020603050405020304" pitchFamily="18" charset="0"/>
            </a:endParaRPr>
          </a:p>
          <a:p>
            <a:pPr indent="180340" algn="just">
              <a:spcAft>
                <a:spcPts val="0"/>
              </a:spcAft>
            </a:pPr>
            <a:r>
              <a:rPr lang="it-IT" sz="1600" dirty="0">
                <a:latin typeface="Times New Roman" panose="02020603050405020304" pitchFamily="18" charset="0"/>
                <a:ea typeface="MS Mincho"/>
              </a:rPr>
              <a:t/>
            </a:r>
            <a:br>
              <a:rPr lang="it-IT" sz="1600" dirty="0">
                <a:latin typeface="Times New Roman" panose="02020603050405020304" pitchFamily="18" charset="0"/>
                <a:ea typeface="MS Mincho"/>
              </a:rPr>
            </a:br>
            <a:r>
              <a:rPr lang="it-IT" dirty="0">
                <a:latin typeface="Times New Roman" panose="02020603050405020304" pitchFamily="18" charset="0"/>
                <a:ea typeface="MS Mincho"/>
                <a:cs typeface="Times New Roman" panose="02020603050405020304" pitchFamily="18" charset="0"/>
              </a:rPr>
              <a:t>Di che colore erano gli occhi della Cacciatora? Non riesco, per quanto mi ci è sforzi, a ricordarmene. </a:t>
            </a:r>
          </a:p>
          <a:p>
            <a:pPr indent="180340" algn="just">
              <a:spcAft>
                <a:spcPts val="0"/>
              </a:spcAft>
            </a:pPr>
            <a:r>
              <a:rPr lang="it-IT" dirty="0">
                <a:latin typeface="Times New Roman" panose="02020603050405020304" pitchFamily="18" charset="0"/>
                <a:ea typeface="MS Mincho"/>
                <a:cs typeface="Times New Roman" panose="02020603050405020304" pitchFamily="18" charset="0"/>
              </a:rPr>
              <a:t>Forse, grigi. Piccoli, certo, e vaghi: non mai risolutamente fermi su una persona o una cosa: tanto da far pensare come mai ella potesse avere, cacciando, così giusta mira.</a:t>
            </a:r>
          </a:p>
          <a:p>
            <a:pPr indent="180340" algn="just">
              <a:spcAft>
                <a:spcPts val="0"/>
              </a:spcAft>
            </a:pPr>
            <a:r>
              <a:rPr lang="it-IT" dirty="0">
                <a:latin typeface="Times New Roman" panose="02020603050405020304" pitchFamily="18" charset="0"/>
                <a:ea typeface="MS Mincho"/>
                <a:cs typeface="Times New Roman" panose="02020603050405020304" pitchFamily="18" charset="0"/>
              </a:rPr>
              <a:t>Altro, di quegli occhi, non so più; mentre invece, dopo tant'anni, ho vivissima nella memoria la figura di lei. Sembrava alta, più che non fosse in realtà: era larga di spalle e di torace, forte nei fianchi e nelle gambe, ben presa nel costume maschile di velluto a coste color verde bottiglia o marrone scuro, e sotto il cappellaccio di feltro a larghe tese. Sempre in stivaloni: il fucile ad armacollo lo portava per abitudine, anche quando non andava a caccia, ma semplicemente a passeggio per la campagna.</a:t>
            </a:r>
          </a:p>
          <a:p>
            <a:pPr indent="180340" algn="just">
              <a:spcAft>
                <a:spcPts val="0"/>
              </a:spcAft>
            </a:pPr>
            <a:r>
              <a:rPr lang="it-IT" dirty="0">
                <a:latin typeface="Times New Roman" panose="02020603050405020304" pitchFamily="18" charset="0"/>
                <a:ea typeface="MS Mincho"/>
                <a:cs typeface="Times New Roman" panose="02020603050405020304" pitchFamily="18" charset="0"/>
              </a:rPr>
              <a:t>In quell'arnese, il suo volto era il volto d'una vera donna: roseo, pienotto, di linee regolari, ma non molto accentuate. Piccoli denti d'un bianco fragile, quasi azzurro, mostrava nel sorriso, che però si fermava sempre a mezzo, lasciando ignorare parte della dentatura e dell'anima: sorriso di persona che deve nascondere, o difendere, di sé, qualche cosa. </a:t>
            </a:r>
          </a:p>
          <a:p>
            <a:pPr indent="180340" algn="just">
              <a:spcAft>
                <a:spcPts val="0"/>
              </a:spcAft>
            </a:pPr>
            <a:r>
              <a:rPr lang="it-IT" dirty="0">
                <a:latin typeface="Times New Roman" panose="02020603050405020304" pitchFamily="18" charset="0"/>
                <a:ea typeface="MS Mincho"/>
                <a:cs typeface="Times New Roman" panose="02020603050405020304" pitchFamily="18" charset="0"/>
              </a:rPr>
              <a:t>Può darsi che si chiamasse, o, meglio, si facesse chiamare Eddie: Eddie senz'altro. Ma può anche darsi che il suo vero nome io l'abbia, attraverso il tempo, dimenticato, come ho dimenticato il colore de' suoi occhi. Del resto, che importa? Eddie: va benissimo</a:t>
            </a:r>
            <a:r>
              <a:rPr lang="it-IT" dirty="0" smtClean="0">
                <a:latin typeface="Times New Roman" panose="02020603050405020304" pitchFamily="18" charset="0"/>
                <a:ea typeface="MS Mincho"/>
                <a:cs typeface="Times New Roman" panose="02020603050405020304" pitchFamily="18" charset="0"/>
              </a:rPr>
              <a:t>.       </a:t>
            </a:r>
            <a:r>
              <a:rPr lang="it-IT" dirty="0" smtClean="0">
                <a:solidFill>
                  <a:srgbClr val="FF0000"/>
                </a:solidFill>
                <a:latin typeface="Times New Roman" panose="02020603050405020304" pitchFamily="18" charset="0"/>
                <a:ea typeface="MS Mincho"/>
                <a:cs typeface="Times New Roman" panose="02020603050405020304" pitchFamily="18" charset="0"/>
              </a:rPr>
              <a:t>%</a:t>
            </a:r>
            <a:endParaRPr lang="it-IT" dirty="0">
              <a:solidFill>
                <a:srgbClr val="FF0000"/>
              </a:solidFill>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98478639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565400" y="792163"/>
            <a:ext cx="8953500" cy="6186309"/>
          </a:xfrm>
          <a:prstGeom prst="rect">
            <a:avLst/>
          </a:prstGeom>
        </p:spPr>
        <p:txBody>
          <a:bodyPr wrap="square">
            <a:spAutoFit/>
          </a:bodyPr>
          <a:lstStyle/>
          <a:p>
            <a:pPr indent="180340" algn="just"/>
            <a:r>
              <a:rPr lang="it-IT" dirty="0">
                <a:latin typeface="Times New Roman" panose="02020603050405020304" pitchFamily="18" charset="0"/>
                <a:ea typeface="MS Mincho"/>
                <a:cs typeface="Times New Roman" panose="02020603050405020304" pitchFamily="18" charset="0"/>
              </a:rPr>
              <a:t>Nessuno poteva dire donde venisse, in modo preciso. Dall'America: ecco tutto. Da San Francisco, affermava qualcuno che pretendeva di saperla più lunga degli altri. Ricchissima, dicevano; ma era poi vero? Proprio ricca a milioni, da vera americana del Nord? In paese s'accontentava di tre o quattro stanzacce ammobiliate Dio sa come, dove ella aveva buttato qualche tappeto, qualche cuscino, e appeso alle pareti ogni sorta d'armi. Una vecchia del vicinato le faceva la pulizia della casa, e quel poco mangiare del mezzogiorno: la sera prendeva il tè con tartine preparate da lei stessa, oppure cenava a trattoria, in Besate all'insegna dello Scorpione, in Motta Visconti da Carlin Gidu, che aveva la pancia più enorme e il vinello più frizzante del paese. </a:t>
            </a:r>
          </a:p>
          <a:p>
            <a:pPr indent="180340" algn="just"/>
            <a:r>
              <a:rPr lang="it-IT" dirty="0" smtClean="0">
                <a:latin typeface="Times New Roman" panose="02020603050405020304" pitchFamily="18" charset="0"/>
                <a:ea typeface="MS Mincho"/>
                <a:cs typeface="Times New Roman" panose="02020603050405020304" pitchFamily="18" charset="0"/>
              </a:rPr>
              <a:t>Per </a:t>
            </a:r>
            <a:r>
              <a:rPr lang="it-IT" dirty="0">
                <a:latin typeface="Times New Roman" panose="02020603050405020304" pitchFamily="18" charset="0"/>
                <a:ea typeface="MS Mincho"/>
                <a:cs typeface="Times New Roman" panose="02020603050405020304" pitchFamily="18" charset="0"/>
              </a:rPr>
              <a:t>l'appunto abitava a mezza strada, fra Besate e la Motta. La si trovava sempre in giro per le campagne. Tutti i monelli dei dintorni la conoscevano. Scòrtala da lontano, le si precipitavano incontro con fioretti di campo, lumache, erbe medicinali o frutti: i tasconi della vasta giacca erano inesauribilmente gonfi di cioccolatini e biscotti, per loro. Entrava nelle fattorie, nelle botteghe, nelle case coloniche: coi massari s'intratteneva di semine, di raccolti, di bestie, di traffici: con le donne, d'ogni cosa che riguardasse la casa, i bimbi, le malattie, le fatiche giornaliere. Il suo italiano non aveva che lievissime cadenze esotiche; non solo; ma ella aveva imparato le sincopi, i dittonghi, i mali suoni del dialetto di quei paesi. Generosa: pronta sempre a tirar fuori il soldo, o la lira, un foglio da dieci e da cinquanta, a seconda dei casi. Fra quella povera gente, barcaioli, spaccalegna, contadini, rivenduglioli, ragazze di filanda, la singolarità del suo vestire e del suo modo di vivere non aveva fatto impressione che sulle prime: ben presto più nessuno se ne stupì. </a:t>
            </a:r>
            <a:r>
              <a:rPr lang="it-IT" dirty="0" smtClean="0">
                <a:latin typeface="Times New Roman" panose="02020603050405020304" pitchFamily="18" charset="0"/>
                <a:ea typeface="MS Mincho"/>
                <a:cs typeface="Times New Roman" panose="02020603050405020304" pitchFamily="18" charset="0"/>
              </a:rPr>
              <a:t>       </a:t>
            </a:r>
            <a:r>
              <a:rPr lang="it-IT" dirty="0">
                <a:solidFill>
                  <a:srgbClr val="FF0000"/>
                </a:solidFill>
                <a:latin typeface="Times New Roman" panose="02020603050405020304" pitchFamily="18" charset="0"/>
                <a:ea typeface="MS Mincho"/>
                <a:cs typeface="Times New Roman" panose="02020603050405020304" pitchFamily="18" charset="0"/>
              </a:rPr>
              <a:t>%</a:t>
            </a:r>
          </a:p>
          <a:p>
            <a:pPr indent="180340" algn="just">
              <a:spcAft>
                <a:spcPts val="0"/>
              </a:spcAft>
            </a:pPr>
            <a:endParaRPr lang="it-IT" dirty="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92709415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298700" y="792163"/>
            <a:ext cx="9601200" cy="5909310"/>
          </a:xfrm>
          <a:prstGeom prst="rect">
            <a:avLst/>
          </a:prstGeom>
        </p:spPr>
        <p:txBody>
          <a:bodyPr wrap="square">
            <a:spAutoFit/>
          </a:bodyPr>
          <a:lstStyle/>
          <a:p>
            <a:pPr indent="180340"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La Cacciatora partì dalla Motta, alcuni anni più tardi; e morì in mare, durante la traversata da Genova a New York.</a:t>
            </a:r>
          </a:p>
          <a:p>
            <a:pPr indent="180340"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Io avevo, già prima di lei, lasciato il paese. Leggevo il mio nome sul frontespizio d'un volumetto di versi, nelle librerie della grande città; e nelle colonne dei giornali, fra punti esclamativi e punti interrogativi. Quella era la fama: e mi pareva bella, allora. Non ne sapevo ancor misurare la conseguenza più tremenda: la perdita di quanto in me era gioiosamente spontaneo, e della libertà. Mille volte più libera di me Nanetta dei Rissi, contadina-cantastorie e mondatrice di riso alla Motta. Ma se mi avessero riofferta quella libertà, l'avrei rifiutata: non avrei più saputo che farmene, poiché ero divenuta un'altra.</a:t>
            </a:r>
          </a:p>
          <a:p>
            <a:pPr indent="180340"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Quante volte nella vita mi sono scoperta a essere un'altra? Pure, se avvicino nel ricordo tutte le donne ch’io sono stata, un solo è il loro volto, un solo il loro cuore.</a:t>
            </a:r>
          </a:p>
          <a:p>
            <a:pPr indent="180340"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M’ero quasi scordata della Cacciatora. Una lettera di Caterina Domprè mi diede la nuova della sua partenza per l'America, più volte protratta per uno di quegli oscuri presentimenti che hanno sempre ragione; e dell'improvvisa sua morte. Era spirata sul ponte della nave, in pochi minuti, di paralisi cardiaca. Non l'aveva mai detto a nessuno, ch’era malata di cuore.</a:t>
            </a:r>
          </a:p>
          <a:p>
            <a:pPr indent="180340"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Morta sola, lontana dal proprio paese, lontana da quello dove s'era illusa di evadere da sé medesima. Nell'acqua era stato calato il suo corpo: dall'acqua era stato inghiottito: mai avrebbe riposato in una vera tomba, col suo vero nome inciso sulla lapide. D'altronde, chi siamo noi? E chi, se non Dio, può conoscerci, giudicarci, chiamarci col nostro vero nome?</a:t>
            </a:r>
          </a:p>
          <a:p>
            <a:r>
              <a:rPr lang="it-IT" dirty="0">
                <a:latin typeface="Times New Roman" panose="02020603050405020304" pitchFamily="18" charset="0"/>
                <a:ea typeface="Times New Roman" panose="02020603050405020304" pitchFamily="18" charset="0"/>
                <a:cs typeface="Times New Roman" panose="02020603050405020304" pitchFamily="18" charset="0"/>
              </a:rPr>
              <a:t>Ogni volta che la ricordo, torno a sentire il tintinnio delle perle di vetro, sfilate dal mio collo all'urto delle sue mani, e cadute </a:t>
            </a:r>
            <a:r>
              <a:rPr lang="it-IT">
                <a:latin typeface="Times New Roman" panose="02020603050405020304" pitchFamily="18" charset="0"/>
                <a:ea typeface="Times New Roman" panose="02020603050405020304" pitchFamily="18" charset="0"/>
                <a:cs typeface="Times New Roman" panose="02020603050405020304" pitchFamily="18" charset="0"/>
              </a:rPr>
              <a:t>a </a:t>
            </a:r>
            <a:r>
              <a:rPr lang="it-IT" smtClean="0">
                <a:latin typeface="Times New Roman" panose="02020603050405020304" pitchFamily="18" charset="0"/>
                <a:ea typeface="Times New Roman" panose="02020603050405020304" pitchFamily="18" charset="0"/>
                <a:cs typeface="Times New Roman" panose="02020603050405020304" pitchFamily="18" charset="0"/>
              </a:rPr>
              <a:t>infrangersi.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07779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ttangolo 3"/>
          <p:cNvSpPr/>
          <p:nvPr/>
        </p:nvSpPr>
        <p:spPr>
          <a:xfrm>
            <a:off x="2425700" y="1300163"/>
            <a:ext cx="8661400" cy="5129609"/>
          </a:xfrm>
          <a:prstGeom prst="rect">
            <a:avLst/>
          </a:prstGeom>
        </p:spPr>
        <p:txBody>
          <a:bodyPr wrap="square">
            <a:spAutoFit/>
          </a:bodyPr>
          <a:lstStyle/>
          <a:p>
            <a:pPr indent="180340" algn="ctr">
              <a:spcBef>
                <a:spcPts val="600"/>
              </a:spcBef>
              <a:spcAft>
                <a:spcPts val="400"/>
              </a:spcAft>
            </a:pPr>
            <a:r>
              <a:rPr lang="it-IT" b="1" dirty="0">
                <a:latin typeface="Arial" panose="020B0604020202020204" pitchFamily="34" charset="0"/>
              </a:rPr>
              <a:t>Casa di Madre Cabrini</a:t>
            </a:r>
          </a:p>
          <a:p>
            <a:pPr algn="just"/>
            <a:r>
              <a:rPr lang="it-IT" dirty="0">
                <a:latin typeface="Constantia" panose="02030602050306030303" pitchFamily="18" charset="0"/>
                <a:ea typeface="Times New Roman" panose="02020603050405020304" pitchFamily="18" charset="0"/>
              </a:rPr>
              <a:t>Cielo senza nubi, sole senz'ombre, campi nudi dalle zolle lucenti, smosse dagli aratri che preparano la semina del granturco: file di pioppi spogli eppur biondi nel sole, come altissime spighe. Il color fulvo che ravviva ogni cosa ha per solo contrasto il verde intenso del frumento alto una spanna, e l'azzurro del cielo; ma brividi d'oro corrono anche nell'azzurro e nel verde. Promessa di primavera: gioia e pace nella mia terra, oggi ch'io vado a salutare Madre Cabrini nella casa dove nacque in sant'Angelo Lodigiano. La mia terra? È superbia chiamarla così. Io non sono altro che una figlia della terra di Madre Cabrini: se pur qualcosa avessi fatto di bene, men che nulla sarebbe in confronto all'ultima delle sue Missionarie</a:t>
            </a:r>
            <a:r>
              <a:rPr lang="it-IT" dirty="0" smtClean="0">
                <a:latin typeface="Constantia" panose="02030602050306030303" pitchFamily="18" charset="0"/>
                <a:ea typeface="Times New Roman" panose="02020603050405020304" pitchFamily="18" charset="0"/>
              </a:rPr>
              <a:t>.</a:t>
            </a:r>
          </a:p>
          <a:p>
            <a:pPr algn="just"/>
            <a:r>
              <a:rPr lang="it-IT" dirty="0" smtClean="0">
                <a:latin typeface="Constantia" panose="02030602050306030303" pitchFamily="18" charset="0"/>
              </a:rPr>
              <a:t>[…]</a:t>
            </a:r>
          </a:p>
          <a:p>
            <a:pPr algn="just"/>
            <a:r>
              <a:rPr lang="it-IT" dirty="0">
                <a:latin typeface="Constantia" panose="02030602050306030303" pitchFamily="18" charset="0"/>
              </a:rPr>
              <a:t>Fare, delle grevi e affaticanti cose del mondo, sostanza fluida e libera per opere tutte di Dio, fu la vera santità di Madre Cabrini. Ella seppe dare ali alla terra. E questa bassa pianura lodigiana che guardo oggi vivere nel presentimento della primavera, sembra manifestare in ogni atomo un'inquietudine di volo, nell'allegrezza d'aver dato i natali alla Beata. Dono di grazia, essere la sua terra d’origine: tutta ormai a sua somiglianza, per il miracolo di trasfigurazione che solo avviene nei luoghi dove nascono i santi.</a:t>
            </a:r>
          </a:p>
          <a:p>
            <a:pPr algn="just"/>
            <a:endParaRPr lang="it-IT" dirty="0">
              <a:latin typeface="Constantia" panose="02030602050306030303" pitchFamily="18" charset="0"/>
            </a:endParaRPr>
          </a:p>
        </p:txBody>
      </p:sp>
    </p:spTree>
    <p:extLst>
      <p:ext uri="{BB962C8B-B14F-4D97-AF65-F5344CB8AC3E}">
        <p14:creationId xmlns:p14="http://schemas.microsoft.com/office/powerpoint/2010/main" val="339825327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CasellaDiTesto 2"/>
          <p:cNvSpPr txBox="1"/>
          <p:nvPr/>
        </p:nvSpPr>
        <p:spPr>
          <a:xfrm>
            <a:off x="5156200" y="2641600"/>
            <a:ext cx="1675459" cy="1107996"/>
          </a:xfrm>
          <a:prstGeom prst="rect">
            <a:avLst/>
          </a:prstGeom>
          <a:noFill/>
        </p:spPr>
        <p:txBody>
          <a:bodyPr wrap="none" rtlCol="0">
            <a:spAutoFit/>
          </a:bodyPr>
          <a:lstStyle/>
          <a:p>
            <a:r>
              <a:rPr lang="it-IT" sz="6600" dirty="0" smtClean="0">
                <a:solidFill>
                  <a:srgbClr val="FF0000"/>
                </a:solidFill>
              </a:rPr>
              <a:t>FINE</a:t>
            </a:r>
            <a:endParaRPr lang="it-IT" sz="6600" dirty="0">
              <a:solidFill>
                <a:srgbClr val="FF0000"/>
              </a:solidFill>
            </a:endParaRPr>
          </a:p>
        </p:txBody>
      </p:sp>
    </p:spTree>
    <p:extLst>
      <p:ext uri="{BB962C8B-B14F-4D97-AF65-F5344CB8AC3E}">
        <p14:creationId xmlns:p14="http://schemas.microsoft.com/office/powerpoint/2010/main" val="33900907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ttangolo 3"/>
          <p:cNvSpPr/>
          <p:nvPr/>
        </p:nvSpPr>
        <p:spPr>
          <a:xfrm>
            <a:off x="2019300" y="792163"/>
            <a:ext cx="7821386" cy="5477551"/>
          </a:xfrm>
          <a:prstGeom prst="rect">
            <a:avLst/>
          </a:prstGeom>
        </p:spPr>
        <p:txBody>
          <a:bodyPr wrap="square">
            <a:spAutoFit/>
          </a:bodyPr>
          <a:lstStyle/>
          <a:p>
            <a:r>
              <a:rPr lang="it-IT" kern="0" dirty="0" smtClean="0">
                <a:latin typeface="Arial" panose="020B0604020202020204" pitchFamily="34" charset="0"/>
                <a:ea typeface="Times New Roman" panose="02020603050405020304" pitchFamily="18" charset="0"/>
                <a:cs typeface="Arial" panose="020B0604020202020204" pitchFamily="34" charset="0"/>
              </a:rPr>
              <a:t>Nel </a:t>
            </a:r>
            <a:r>
              <a:rPr lang="it-IT" kern="0" dirty="0">
                <a:latin typeface="Arial" panose="020B0604020202020204" pitchFamily="34" charset="0"/>
                <a:ea typeface="Times New Roman" panose="02020603050405020304" pitchFamily="18" charset="0"/>
                <a:cs typeface="Arial" panose="020B0604020202020204" pitchFamily="34" charset="0"/>
              </a:rPr>
              <a:t>febbraio 1893 si fidanza con Ettore </a:t>
            </a:r>
            <a:r>
              <a:rPr lang="it-IT" kern="0" dirty="0" smtClean="0">
                <a:latin typeface="Arial" panose="020B0604020202020204" pitchFamily="34" charset="0"/>
                <a:ea typeface="Times New Roman" panose="02020603050405020304" pitchFamily="18" charset="0"/>
                <a:cs typeface="Arial" panose="020B0604020202020204" pitchFamily="34" charset="0"/>
              </a:rPr>
              <a:t>Patrizi, che il mese successivo si </a:t>
            </a:r>
            <a:r>
              <a:rPr lang="it-IT" kern="0" dirty="0">
                <a:latin typeface="Arial" panose="020B0604020202020204" pitchFamily="34" charset="0"/>
                <a:ea typeface="Times New Roman" panose="02020603050405020304" pitchFamily="18" charset="0"/>
                <a:cs typeface="Arial" panose="020B0604020202020204" pitchFamily="34" charset="0"/>
              </a:rPr>
              <a:t>trasferisce a New York per dirigere il giornale «Italia» e non tornerà più. I due si scriveranno fino al 1896; dopo una lunga interruzione riprenderanno la corrispondenza tra il 1914 e il 1941. </a:t>
            </a:r>
            <a:endParaRPr lang="it-IT" kern="0" dirty="0" smtClean="0">
              <a:latin typeface="Arial" panose="020B0604020202020204" pitchFamily="34" charset="0"/>
              <a:ea typeface="Times New Roman" panose="02020603050405020304" pitchFamily="18" charset="0"/>
              <a:cs typeface="Arial" panose="020B0604020202020204" pitchFamily="34" charset="0"/>
            </a:endParaRPr>
          </a:p>
          <a:p>
            <a:r>
              <a:rPr lang="it-IT" kern="0" dirty="0" smtClean="0">
                <a:latin typeface="Arial" panose="020B0604020202020204" pitchFamily="34" charset="0"/>
                <a:ea typeface="Times New Roman" panose="02020603050405020304" pitchFamily="18" charset="0"/>
                <a:cs typeface="Arial" panose="020B0604020202020204" pitchFamily="34" charset="0"/>
              </a:rPr>
              <a:t>Nel </a:t>
            </a:r>
            <a:r>
              <a:rPr lang="it-IT" kern="0" dirty="0">
                <a:latin typeface="Arial" panose="020B0604020202020204" pitchFamily="34" charset="0"/>
                <a:ea typeface="Times New Roman" panose="02020603050405020304" pitchFamily="18" charset="0"/>
                <a:cs typeface="Arial" panose="020B0604020202020204" pitchFamily="34" charset="0"/>
              </a:rPr>
              <a:t>1894 si trasferisce a Milano con la madre per insegnare alla Scuola Normale Superiore femminile Carlo Tenca: inizia a frequentare personaggi di spicco del socialismo nascente, da Filippo Turati ad Anna Kuliscioff, da Benito Mussolini al futuro Premio Nobel Teodoro Moneta, e molti intellettuali progressisti come Ferdinando Fontana, Felice Cameroni, Eugenio Torelli Viollier, i coniugi Luigi ed Ersilia Majno.</a:t>
            </a:r>
          </a:p>
          <a:p>
            <a:r>
              <a:rPr lang="it-IT" kern="0" dirty="0">
                <a:latin typeface="Arial" panose="020B0604020202020204" pitchFamily="34" charset="0"/>
                <a:ea typeface="Times New Roman" panose="02020603050405020304" pitchFamily="18" charset="0"/>
                <a:cs typeface="Arial" panose="020B0604020202020204" pitchFamily="34" charset="0"/>
              </a:rPr>
              <a:t>Il 17 febbraio 1896 scrive l’ultima lettera al </a:t>
            </a:r>
            <a:r>
              <a:rPr lang="it-IT" kern="0" dirty="0" smtClean="0">
                <a:latin typeface="Arial" panose="020B0604020202020204" pitchFamily="34" charset="0"/>
                <a:ea typeface="Times New Roman" panose="02020603050405020304" pitchFamily="18" charset="0"/>
                <a:cs typeface="Arial" panose="020B0604020202020204" pitchFamily="34" charset="0"/>
              </a:rPr>
              <a:t>Patrizi e pochi </a:t>
            </a:r>
            <a:r>
              <a:rPr lang="it-IT" kern="0" dirty="0">
                <a:latin typeface="Arial" panose="020B0604020202020204" pitchFamily="34" charset="0"/>
                <a:ea typeface="Times New Roman" panose="02020603050405020304" pitchFamily="18" charset="0"/>
                <a:cs typeface="Arial" panose="020B0604020202020204" pitchFamily="34" charset="0"/>
              </a:rPr>
              <a:t>giorni dopo </a:t>
            </a:r>
            <a:r>
              <a:rPr lang="it-IT" kern="0" dirty="0" smtClean="0">
                <a:latin typeface="Arial" panose="020B0604020202020204" pitchFamily="34" charset="0"/>
                <a:ea typeface="Times New Roman" panose="02020603050405020304" pitchFamily="18" charset="0"/>
                <a:cs typeface="Arial" panose="020B0604020202020204" pitchFamily="34" charset="0"/>
              </a:rPr>
              <a:t>accetta di sposare l’industriale biellese Giovanni Garlanda, che non aveva mai visto e che si era innamorato della sua poesia.</a:t>
            </a:r>
          </a:p>
          <a:p>
            <a:r>
              <a:rPr lang="it-IT" kern="0" dirty="0" smtClean="0">
                <a:latin typeface="Arial" panose="020B0604020202020204" pitchFamily="34" charset="0"/>
                <a:ea typeface="Times New Roman" panose="02020603050405020304" pitchFamily="18" charset="0"/>
                <a:cs typeface="Arial" panose="020B0604020202020204" pitchFamily="34" charset="0"/>
              </a:rPr>
              <a:t>Il </a:t>
            </a:r>
            <a:r>
              <a:rPr lang="it-IT" kern="0" dirty="0">
                <a:latin typeface="Arial" panose="020B0604020202020204" pitchFamily="34" charset="0"/>
                <a:ea typeface="Times New Roman" panose="02020603050405020304" pitchFamily="18" charset="0"/>
                <a:cs typeface="Arial" panose="020B0604020202020204" pitchFamily="34" charset="0"/>
              </a:rPr>
              <a:t>20 settembre 1898 nasce la primogenita Bianca; nel 1900 la secondogenita Vittoria, che vive soltanto poche settimane. Con il marito </a:t>
            </a:r>
            <a:r>
              <a:rPr lang="it-IT" kern="0" dirty="0" smtClean="0">
                <a:latin typeface="Arial" panose="020B0604020202020204" pitchFamily="34" charset="0"/>
                <a:ea typeface="Times New Roman" panose="02020603050405020304" pitchFamily="18" charset="0"/>
                <a:cs typeface="Arial" panose="020B0604020202020204" pitchFamily="34" charset="0"/>
              </a:rPr>
              <a:t>torna </a:t>
            </a:r>
            <a:r>
              <a:rPr lang="it-IT" kern="0" dirty="0">
                <a:latin typeface="Arial" panose="020B0604020202020204" pitchFamily="34" charset="0"/>
                <a:ea typeface="Times New Roman" panose="02020603050405020304" pitchFamily="18" charset="0"/>
                <a:cs typeface="Arial" panose="020B0604020202020204" pitchFamily="34" charset="0"/>
              </a:rPr>
              <a:t>a Milano, ma i rapporti fra i due si deteriorano sempre più, finché alla fine di marzo 1913, dopo la rottura definitiva, Ada decide di trasferirsi a Zurigo per seguire la figlia Bianca, iscritta dal padre in un collegio della città svizzera</a:t>
            </a:r>
            <a:r>
              <a:rPr lang="it-IT" kern="0" dirty="0" smtClean="0">
                <a:latin typeface="Arial" panose="020B0604020202020204" pitchFamily="34" charset="0"/>
                <a:ea typeface="Times New Roman" panose="02020603050405020304" pitchFamily="18" charset="0"/>
                <a:cs typeface="Arial" panose="020B0604020202020204" pitchFamily="34" charset="0"/>
              </a:rPr>
              <a:t>. Qui scriverà la maggior </a:t>
            </a:r>
            <a:r>
              <a:rPr lang="it-IT" kern="0" dirty="0">
                <a:latin typeface="Arial" panose="020B0604020202020204" pitchFamily="34" charset="0"/>
                <a:ea typeface="Times New Roman" panose="02020603050405020304" pitchFamily="18" charset="0"/>
                <a:cs typeface="Arial" panose="020B0604020202020204" pitchFamily="34" charset="0"/>
              </a:rPr>
              <a:t>parte delle poesie di </a:t>
            </a:r>
            <a:r>
              <a:rPr lang="it-IT" i="1" kern="0" dirty="0">
                <a:latin typeface="Arial" panose="020B0604020202020204" pitchFamily="34" charset="0"/>
                <a:ea typeface="Times New Roman" panose="02020603050405020304" pitchFamily="18" charset="0"/>
                <a:cs typeface="Arial" panose="020B0604020202020204" pitchFamily="34" charset="0"/>
              </a:rPr>
              <a:t>Esilio</a:t>
            </a:r>
            <a:r>
              <a:rPr lang="it-IT" kern="0" dirty="0" smtClean="0">
                <a:latin typeface="Arial" panose="020B0604020202020204" pitchFamily="34" charset="0"/>
                <a:ea typeface="Times New Roman" panose="02020603050405020304" pitchFamily="18" charset="0"/>
                <a:cs typeface="Arial" panose="020B0604020202020204" pitchFamily="34" charset="0"/>
              </a:rPr>
              <a:t>.</a:t>
            </a:r>
            <a:endParaRPr lang="it-IT" kern="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8468" y="1260872"/>
            <a:ext cx="2485604" cy="4225528"/>
          </a:xfrm>
          <a:prstGeom prst="rect">
            <a:avLst/>
          </a:prstGeom>
          <a:effectLst>
            <a:softEdge rad="139700"/>
          </a:effectLst>
        </p:spPr>
      </p:pic>
    </p:spTree>
    <p:extLst>
      <p:ext uri="{BB962C8B-B14F-4D97-AF65-F5344CB8AC3E}">
        <p14:creationId xmlns:p14="http://schemas.microsoft.com/office/powerpoint/2010/main" val="41436816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2324100" y="792163"/>
            <a:ext cx="6181271" cy="5855380"/>
          </a:xfrm>
          <a:prstGeom prst="rect">
            <a:avLst/>
          </a:prstGeom>
        </p:spPr>
        <p:txBody>
          <a:bodyPr wrap="square">
            <a:spAutoFit/>
          </a:bodyPr>
          <a:lstStyle/>
          <a:p>
            <a:r>
              <a:rPr lang="it-IT" kern="0" dirty="0">
                <a:latin typeface="Arial" panose="020B0604020202020204" pitchFamily="34" charset="0"/>
                <a:ea typeface="Times New Roman" panose="02020603050405020304" pitchFamily="18" charset="0"/>
                <a:cs typeface="Arial" panose="020B0604020202020204" pitchFamily="34" charset="0"/>
              </a:rPr>
              <a:t>Alla fine di marzo 1923 </a:t>
            </a:r>
            <a:r>
              <a:rPr lang="it-IT" kern="0" dirty="0" smtClean="0">
                <a:latin typeface="Arial" panose="020B0604020202020204" pitchFamily="34" charset="0"/>
                <a:ea typeface="Times New Roman" panose="02020603050405020304" pitchFamily="18" charset="0"/>
                <a:cs typeface="Arial" panose="020B0604020202020204" pitchFamily="34" charset="0"/>
              </a:rPr>
              <a:t>si </a:t>
            </a:r>
            <a:r>
              <a:rPr lang="it-IT" kern="0" dirty="0">
                <a:latin typeface="Arial" panose="020B0604020202020204" pitchFamily="34" charset="0"/>
                <a:ea typeface="Times New Roman" panose="02020603050405020304" pitchFamily="18" charset="0"/>
                <a:cs typeface="Arial" panose="020B0604020202020204" pitchFamily="34" charset="0"/>
              </a:rPr>
              <a:t>reca in </a:t>
            </a:r>
            <a:r>
              <a:rPr lang="it-IT" kern="0" dirty="0" smtClean="0">
                <a:latin typeface="Arial" panose="020B0604020202020204" pitchFamily="34" charset="0"/>
                <a:ea typeface="Times New Roman" panose="02020603050405020304" pitchFamily="18" charset="0"/>
                <a:cs typeface="Arial" panose="020B0604020202020204" pitchFamily="34" charset="0"/>
              </a:rPr>
              <a:t>Sicilia in </a:t>
            </a:r>
            <a:r>
              <a:rPr lang="it-IT" kern="0" dirty="0">
                <a:latin typeface="Arial" panose="020B0604020202020204" pitchFamily="34" charset="0"/>
                <a:ea typeface="Times New Roman" panose="02020603050405020304" pitchFamily="18" charset="0"/>
                <a:cs typeface="Arial" panose="020B0604020202020204" pitchFamily="34" charset="0"/>
              </a:rPr>
              <a:t>compagnia del sindaco di Capri Edwin Cerio </a:t>
            </a:r>
            <a:r>
              <a:rPr lang="it-IT" kern="0" dirty="0" smtClean="0">
                <a:latin typeface="Arial" panose="020B0604020202020204" pitchFamily="34" charset="0"/>
                <a:ea typeface="Times New Roman" panose="02020603050405020304" pitchFamily="18" charset="0"/>
                <a:cs typeface="Arial" panose="020B0604020202020204" pitchFamily="34" charset="0"/>
              </a:rPr>
              <a:t>che la invita poi sull’isola, dove si </a:t>
            </a:r>
            <a:r>
              <a:rPr lang="it-IT" kern="0" dirty="0">
                <a:latin typeface="Arial" panose="020B0604020202020204" pitchFamily="34" charset="0"/>
                <a:ea typeface="Times New Roman" panose="02020603050405020304" pitchFamily="18" charset="0"/>
                <a:cs typeface="Arial" panose="020B0604020202020204" pitchFamily="34" charset="0"/>
              </a:rPr>
              <a:t>ferma </a:t>
            </a:r>
            <a:r>
              <a:rPr lang="it-IT" kern="0" dirty="0" smtClean="0">
                <a:latin typeface="Arial" panose="020B0604020202020204" pitchFamily="34" charset="0"/>
                <a:ea typeface="Times New Roman" panose="02020603050405020304" pitchFamily="18" charset="0"/>
                <a:cs typeface="Arial" panose="020B0604020202020204" pitchFamily="34" charset="0"/>
              </a:rPr>
              <a:t>fino </a:t>
            </a:r>
            <a:r>
              <a:rPr lang="it-IT" kern="0" dirty="0">
                <a:latin typeface="Arial" panose="020B0604020202020204" pitchFamily="34" charset="0"/>
                <a:ea typeface="Times New Roman" panose="02020603050405020304" pitchFamily="18" charset="0"/>
                <a:cs typeface="Arial" panose="020B0604020202020204" pitchFamily="34" charset="0"/>
              </a:rPr>
              <a:t>a </a:t>
            </a:r>
            <a:r>
              <a:rPr lang="it-IT" kern="0" dirty="0" smtClean="0">
                <a:latin typeface="Arial" panose="020B0604020202020204" pitchFamily="34" charset="0"/>
                <a:ea typeface="Times New Roman" panose="02020603050405020304" pitchFamily="18" charset="0"/>
                <a:cs typeface="Arial" panose="020B0604020202020204" pitchFamily="34" charset="0"/>
              </a:rPr>
              <a:t>luglio: </a:t>
            </a:r>
            <a:r>
              <a:rPr lang="it-IT" kern="0" dirty="0">
                <a:latin typeface="Arial" panose="020B0604020202020204" pitchFamily="34" charset="0"/>
                <a:ea typeface="Times New Roman" panose="02020603050405020304" pitchFamily="18" charset="0"/>
                <a:cs typeface="Arial" panose="020B0604020202020204" pitchFamily="34" charset="0"/>
              </a:rPr>
              <a:t>da questa felicissima esperienza nasce la raccolta </a:t>
            </a:r>
            <a:r>
              <a:rPr lang="it-IT" i="1" kern="0" dirty="0">
                <a:latin typeface="Arial" panose="020B0604020202020204" pitchFamily="34" charset="0"/>
                <a:ea typeface="Times New Roman" panose="02020603050405020304" pitchFamily="18" charset="0"/>
                <a:cs typeface="Arial" panose="020B0604020202020204" pitchFamily="34" charset="0"/>
              </a:rPr>
              <a:t>I canti dell’isola </a:t>
            </a:r>
            <a:r>
              <a:rPr lang="it-IT" kern="0" dirty="0">
                <a:latin typeface="Arial" panose="020B0604020202020204" pitchFamily="34" charset="0"/>
                <a:ea typeface="Times New Roman" panose="02020603050405020304" pitchFamily="18" charset="0"/>
                <a:cs typeface="Arial" panose="020B0604020202020204" pitchFamily="34" charset="0"/>
              </a:rPr>
              <a:t>(1924).</a:t>
            </a:r>
          </a:p>
          <a:p>
            <a:r>
              <a:rPr lang="it-IT" kern="0" dirty="0">
                <a:latin typeface="Arial" panose="020B0604020202020204" pitchFamily="34" charset="0"/>
                <a:ea typeface="Times New Roman" panose="02020603050405020304" pitchFamily="18" charset="0"/>
                <a:cs typeface="Arial" panose="020B0604020202020204" pitchFamily="34" charset="0"/>
              </a:rPr>
              <a:t>Il 6 giugno 1926 torna per l’ultima volta a Lodi in occasione della premiazione dei migliori alunni delle scuole medie della città; è candidata al Premio Nobel, che verrà però dato a Grazia Deledda. </a:t>
            </a:r>
            <a:endParaRPr lang="it-IT" kern="0" dirty="0" smtClean="0">
              <a:latin typeface="Arial" panose="020B0604020202020204" pitchFamily="34" charset="0"/>
              <a:ea typeface="Times New Roman" panose="02020603050405020304" pitchFamily="18" charset="0"/>
              <a:cs typeface="Arial" panose="020B0604020202020204" pitchFamily="34" charset="0"/>
            </a:endParaRPr>
          </a:p>
          <a:p>
            <a:r>
              <a:rPr lang="it-IT" kern="0" dirty="0" smtClean="0">
                <a:latin typeface="Arial" panose="020B0604020202020204" pitchFamily="34" charset="0"/>
                <a:ea typeface="Times New Roman" panose="02020603050405020304" pitchFamily="18" charset="0"/>
                <a:cs typeface="Arial" panose="020B0604020202020204" pitchFamily="34" charset="0"/>
              </a:rPr>
              <a:t>Il </a:t>
            </a:r>
            <a:r>
              <a:rPr lang="it-IT" kern="0" dirty="0">
                <a:latin typeface="Arial" panose="020B0604020202020204" pitchFamily="34" charset="0"/>
                <a:ea typeface="Times New Roman" panose="02020603050405020304" pitchFamily="18" charset="0"/>
                <a:cs typeface="Arial" panose="020B0604020202020204" pitchFamily="34" charset="0"/>
              </a:rPr>
              <a:t>14 novembre 1940 riceve la nomina ad Accademica d’Italia, prima e unica donna, succedendo al defunto Cesare Pascarella e battendo la concorrenza di Corrado Govoni.</a:t>
            </a:r>
          </a:p>
          <a:p>
            <a:r>
              <a:rPr lang="it-IT" kern="0" dirty="0">
                <a:latin typeface="Arial" panose="020B0604020202020204" pitchFamily="34" charset="0"/>
                <a:ea typeface="Times New Roman" panose="02020603050405020304" pitchFamily="18" charset="0"/>
                <a:cs typeface="Arial" panose="020B0604020202020204" pitchFamily="34" charset="0"/>
              </a:rPr>
              <a:t>A Milano si trasferisce presso la figlia Bianca, perché nel frattempo la sua casa era stata devastata dai bombardamenti. Qui muore l’11 gennaio 1945 per un attacco cardiaco. </a:t>
            </a:r>
            <a:endParaRPr lang="it-IT" kern="0" dirty="0" smtClean="0">
              <a:latin typeface="Arial" panose="020B0604020202020204" pitchFamily="34" charset="0"/>
              <a:ea typeface="Times New Roman" panose="02020603050405020304" pitchFamily="18" charset="0"/>
              <a:cs typeface="Arial" panose="020B0604020202020204" pitchFamily="34" charset="0"/>
            </a:endParaRPr>
          </a:p>
          <a:p>
            <a:r>
              <a:rPr lang="it-IT" kern="0" dirty="0" smtClean="0">
                <a:latin typeface="Arial" panose="020B0604020202020204" pitchFamily="34" charset="0"/>
                <a:ea typeface="Times New Roman" panose="02020603050405020304" pitchFamily="18" charset="0"/>
                <a:cs typeface="Arial" panose="020B0604020202020204" pitchFamily="34" charset="0"/>
              </a:rPr>
              <a:t>I </a:t>
            </a:r>
            <a:r>
              <a:rPr lang="it-IT" kern="0" dirty="0">
                <a:latin typeface="Arial" panose="020B0604020202020204" pitchFamily="34" charset="0"/>
                <a:ea typeface="Times New Roman" panose="02020603050405020304" pitchFamily="18" charset="0"/>
                <a:cs typeface="Arial" panose="020B0604020202020204" pitchFamily="34" charset="0"/>
              </a:rPr>
              <a:t>funerali si svolgono il 12 gennaio nella chiesa di Santa Eufemia. L’8 febbraio viene sepolta nel Famedio del Cimitero Monumentale. Le sue spoglie saranno trasferite a Lodi, nell’amata chiesa di San Francesco, il 3 aprile 1976.</a:t>
            </a:r>
          </a:p>
          <a:p>
            <a:endParaRPr lang="it-IT" kern="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430" t="2974" r="3239"/>
          <a:stretch/>
        </p:blipFill>
        <p:spPr>
          <a:xfrm>
            <a:off x="8592457" y="1132114"/>
            <a:ext cx="3381830" cy="5237822"/>
          </a:xfrm>
          <a:prstGeom prst="rect">
            <a:avLst/>
          </a:prstGeom>
          <a:effectLst>
            <a:softEdge rad="127000"/>
          </a:effectLst>
        </p:spPr>
      </p:pic>
    </p:spTree>
    <p:extLst>
      <p:ext uri="{BB962C8B-B14F-4D97-AF65-F5344CB8AC3E}">
        <p14:creationId xmlns:p14="http://schemas.microsoft.com/office/powerpoint/2010/main" val="42808537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ttangolo 2"/>
          <p:cNvSpPr/>
          <p:nvPr/>
        </p:nvSpPr>
        <p:spPr>
          <a:xfrm>
            <a:off x="1973943" y="792163"/>
            <a:ext cx="4470400" cy="3139321"/>
          </a:xfrm>
          <a:prstGeom prst="rect">
            <a:avLst/>
          </a:prstGeom>
        </p:spPr>
        <p:txBody>
          <a:bodyPr wrap="square">
            <a:spAutoFit/>
          </a:bodyPr>
          <a:lstStyle/>
          <a:p>
            <a:pPr algn="just">
              <a:spcAft>
                <a:spcPts val="0"/>
              </a:spcAft>
            </a:pPr>
            <a:r>
              <a:rPr lang="it-IT" kern="0" dirty="0">
                <a:latin typeface="Arial" panose="020B0604020202020204" pitchFamily="34" charset="0"/>
                <a:ea typeface="Times New Roman" panose="02020603050405020304" pitchFamily="18" charset="0"/>
                <a:cs typeface="Arial" panose="020B0604020202020204" pitchFamily="34" charset="0"/>
              </a:rPr>
              <a:t>Ada Negri pubblica tra il 1892 e il 1946 dieci raccolte poetiche e nove volumi di prose, con un successo crescente di pubblico e di critica. </a:t>
            </a:r>
            <a:endParaRPr lang="it-IT" kern="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kern="0" dirty="0" smtClean="0">
                <a:latin typeface="Arial" panose="020B0604020202020204" pitchFamily="34" charset="0"/>
                <a:ea typeface="Times New Roman" panose="02020603050405020304" pitchFamily="18" charset="0"/>
                <a:cs typeface="Arial" panose="020B0604020202020204" pitchFamily="34" charset="0"/>
              </a:rPr>
              <a:t>Quelle </a:t>
            </a:r>
            <a:r>
              <a:rPr lang="it-IT" kern="0" dirty="0">
                <a:latin typeface="Arial" panose="020B0604020202020204" pitchFamily="34" charset="0"/>
                <a:ea typeface="Times New Roman" panose="02020603050405020304" pitchFamily="18" charset="0"/>
                <a:cs typeface="Arial" panose="020B0604020202020204" pitchFamily="34" charset="0"/>
              </a:rPr>
              <a:t>più importanti sono </a:t>
            </a:r>
            <a:r>
              <a:rPr lang="it-IT" i="1" kern="0" dirty="0" smtClean="0">
                <a:latin typeface="Arial" panose="020B0604020202020204" pitchFamily="34" charset="0"/>
                <a:ea typeface="Times New Roman" panose="02020603050405020304" pitchFamily="18" charset="0"/>
                <a:cs typeface="Arial" panose="020B0604020202020204" pitchFamily="34" charset="0"/>
              </a:rPr>
              <a:t>Fatalità </a:t>
            </a:r>
            <a:r>
              <a:rPr lang="it-IT" kern="0" dirty="0" smtClean="0">
                <a:latin typeface="Arial" panose="020B0604020202020204" pitchFamily="34" charset="0"/>
                <a:ea typeface="Times New Roman" panose="02020603050405020304" pitchFamily="18" charset="0"/>
                <a:cs typeface="Arial" panose="020B0604020202020204" pitchFamily="34" charset="0"/>
              </a:rPr>
              <a:t>(1892), </a:t>
            </a:r>
            <a:r>
              <a:rPr lang="it-IT" i="1" kern="0" dirty="0" smtClean="0">
                <a:latin typeface="Arial" panose="020B0604020202020204" pitchFamily="34" charset="0"/>
                <a:ea typeface="Times New Roman" panose="02020603050405020304" pitchFamily="18" charset="0"/>
                <a:cs typeface="Arial" panose="020B0604020202020204" pitchFamily="34" charset="0"/>
              </a:rPr>
              <a:t>Tempeste </a:t>
            </a:r>
            <a:r>
              <a:rPr lang="it-IT" kern="0" dirty="0" smtClean="0">
                <a:latin typeface="Arial" panose="020B0604020202020204" pitchFamily="34" charset="0"/>
                <a:ea typeface="Times New Roman" panose="02020603050405020304" pitchFamily="18" charset="0"/>
                <a:cs typeface="Arial" panose="020B0604020202020204" pitchFamily="34" charset="0"/>
              </a:rPr>
              <a:t>(1895), </a:t>
            </a:r>
            <a:r>
              <a:rPr lang="it-IT" i="1" kern="0" dirty="0" smtClean="0">
                <a:latin typeface="Arial" panose="020B0604020202020204" pitchFamily="34" charset="0"/>
                <a:ea typeface="Times New Roman" panose="02020603050405020304" pitchFamily="18" charset="0"/>
                <a:cs typeface="Arial" panose="020B0604020202020204" pitchFamily="34" charset="0"/>
              </a:rPr>
              <a:t>Maternità </a:t>
            </a:r>
            <a:r>
              <a:rPr lang="it-IT" kern="0" dirty="0" smtClean="0">
                <a:latin typeface="Arial" panose="020B0604020202020204" pitchFamily="34" charset="0"/>
                <a:ea typeface="Times New Roman" panose="02020603050405020304" pitchFamily="18" charset="0"/>
                <a:cs typeface="Arial" panose="020B0604020202020204" pitchFamily="34" charset="0"/>
              </a:rPr>
              <a:t>(1904), </a:t>
            </a:r>
            <a:r>
              <a:rPr lang="it-IT" i="1" kern="0" dirty="0">
                <a:latin typeface="Arial" panose="020B0604020202020204" pitchFamily="34" charset="0"/>
                <a:ea typeface="Times New Roman" panose="02020603050405020304" pitchFamily="18" charset="0"/>
                <a:cs typeface="Arial" panose="020B0604020202020204" pitchFamily="34" charset="0"/>
              </a:rPr>
              <a:t>Dal </a:t>
            </a:r>
            <a:r>
              <a:rPr lang="it-IT" i="1" kern="0" dirty="0" smtClean="0">
                <a:latin typeface="Arial" panose="020B0604020202020204" pitchFamily="34" charset="0"/>
                <a:ea typeface="Times New Roman" panose="02020603050405020304" pitchFamily="18" charset="0"/>
                <a:cs typeface="Arial" panose="020B0604020202020204" pitchFamily="34" charset="0"/>
              </a:rPr>
              <a:t>profondo </a:t>
            </a:r>
            <a:r>
              <a:rPr lang="it-IT" kern="0" dirty="0" smtClean="0">
                <a:latin typeface="Arial" panose="020B0604020202020204" pitchFamily="34" charset="0"/>
                <a:ea typeface="Times New Roman" panose="02020603050405020304" pitchFamily="18" charset="0"/>
                <a:cs typeface="Arial" panose="020B0604020202020204" pitchFamily="34" charset="0"/>
              </a:rPr>
              <a:t>(1910), </a:t>
            </a:r>
            <a:r>
              <a:rPr lang="it-IT" i="1" kern="0" dirty="0" smtClean="0">
                <a:latin typeface="Arial" panose="020B0604020202020204" pitchFamily="34" charset="0"/>
                <a:ea typeface="Times New Roman" panose="02020603050405020304" pitchFamily="18" charset="0"/>
                <a:cs typeface="Arial" panose="020B0604020202020204" pitchFamily="34" charset="0"/>
              </a:rPr>
              <a:t>Esilio </a:t>
            </a:r>
            <a:r>
              <a:rPr lang="it-IT" kern="0" dirty="0" smtClean="0">
                <a:latin typeface="Arial" panose="020B0604020202020204" pitchFamily="34" charset="0"/>
                <a:ea typeface="Times New Roman" panose="02020603050405020304" pitchFamily="18" charset="0"/>
                <a:cs typeface="Arial" panose="020B0604020202020204" pitchFamily="34" charset="0"/>
              </a:rPr>
              <a:t>(1914), </a:t>
            </a:r>
            <a:r>
              <a:rPr lang="it-IT" i="1" kern="0" dirty="0">
                <a:latin typeface="Arial" panose="020B0604020202020204" pitchFamily="34" charset="0"/>
                <a:ea typeface="Times New Roman" panose="02020603050405020304" pitchFamily="18" charset="0"/>
                <a:cs typeface="Arial" panose="020B0604020202020204" pitchFamily="34" charset="0"/>
              </a:rPr>
              <a:t>Il libro di </a:t>
            </a:r>
            <a:r>
              <a:rPr lang="it-IT" i="1" kern="0" dirty="0" smtClean="0">
                <a:latin typeface="Arial" panose="020B0604020202020204" pitchFamily="34" charset="0"/>
                <a:ea typeface="Times New Roman" panose="02020603050405020304" pitchFamily="18" charset="0"/>
                <a:cs typeface="Arial" panose="020B0604020202020204" pitchFamily="34" charset="0"/>
              </a:rPr>
              <a:t>Mara </a:t>
            </a:r>
            <a:r>
              <a:rPr lang="it-IT" kern="0" dirty="0" smtClean="0">
                <a:latin typeface="Arial" panose="020B0604020202020204" pitchFamily="34" charset="0"/>
                <a:ea typeface="Times New Roman" panose="02020603050405020304" pitchFamily="18" charset="0"/>
                <a:cs typeface="Arial" panose="020B0604020202020204" pitchFamily="34" charset="0"/>
              </a:rPr>
              <a:t>(1919)</a:t>
            </a:r>
            <a:r>
              <a:rPr lang="it-IT" i="1" kern="0" dirty="0" smtClean="0">
                <a:latin typeface="Arial" panose="020B0604020202020204" pitchFamily="34" charset="0"/>
                <a:ea typeface="Times New Roman" panose="02020603050405020304" pitchFamily="18" charset="0"/>
                <a:cs typeface="Arial" panose="020B0604020202020204" pitchFamily="34" charset="0"/>
              </a:rPr>
              <a:t> </a:t>
            </a:r>
            <a:r>
              <a:rPr lang="it-IT" kern="0" dirty="0">
                <a:latin typeface="Arial" panose="020B0604020202020204" pitchFamily="34" charset="0"/>
                <a:ea typeface="Times New Roman" panose="02020603050405020304" pitchFamily="18" charset="0"/>
                <a:cs typeface="Arial" panose="020B0604020202020204" pitchFamily="34" charset="0"/>
              </a:rPr>
              <a:t>e </a:t>
            </a:r>
            <a:r>
              <a:rPr lang="it-IT" i="1" kern="0" dirty="0">
                <a:latin typeface="Arial" panose="020B0604020202020204" pitchFamily="34" charset="0"/>
                <a:ea typeface="Times New Roman" panose="02020603050405020304" pitchFamily="18" charset="0"/>
                <a:cs typeface="Arial" panose="020B0604020202020204" pitchFamily="34" charset="0"/>
              </a:rPr>
              <a:t>I canti </a:t>
            </a:r>
            <a:r>
              <a:rPr lang="it-IT" i="1" kern="0" dirty="0" smtClean="0">
                <a:latin typeface="Arial" panose="020B0604020202020204" pitchFamily="34" charset="0"/>
                <a:ea typeface="Times New Roman" panose="02020603050405020304" pitchFamily="18" charset="0"/>
                <a:cs typeface="Arial" panose="020B0604020202020204" pitchFamily="34" charset="0"/>
              </a:rPr>
              <a:t>dell’isola </a:t>
            </a:r>
            <a:r>
              <a:rPr lang="it-IT" kern="0" dirty="0" smtClean="0">
                <a:latin typeface="Arial" panose="020B0604020202020204" pitchFamily="34" charset="0"/>
                <a:ea typeface="Times New Roman" panose="02020603050405020304" pitchFamily="18" charset="0"/>
                <a:cs typeface="Arial" panose="020B0604020202020204" pitchFamily="34" charset="0"/>
              </a:rPr>
              <a:t>(1924)</a:t>
            </a:r>
            <a:r>
              <a:rPr lang="it-IT" i="1" kern="0" dirty="0" smtClean="0">
                <a:latin typeface="Arial" panose="020B0604020202020204" pitchFamily="34" charset="0"/>
                <a:ea typeface="Times New Roman" panose="02020603050405020304" pitchFamily="18" charset="0"/>
                <a:cs typeface="Arial" panose="020B0604020202020204" pitchFamily="34" charset="0"/>
              </a:rPr>
              <a:t> </a:t>
            </a:r>
            <a:r>
              <a:rPr lang="it-IT" kern="0" dirty="0">
                <a:latin typeface="Arial" panose="020B0604020202020204" pitchFamily="34" charset="0"/>
                <a:ea typeface="Times New Roman" panose="02020603050405020304" pitchFamily="18" charset="0"/>
                <a:cs typeface="Arial" panose="020B0604020202020204" pitchFamily="34" charset="0"/>
              </a:rPr>
              <a:t>per la poesia; </a:t>
            </a:r>
            <a:r>
              <a:rPr lang="it-IT" i="1" kern="0" dirty="0">
                <a:latin typeface="Arial" panose="020B0604020202020204" pitchFamily="34" charset="0"/>
                <a:ea typeface="Times New Roman" panose="02020603050405020304" pitchFamily="18" charset="0"/>
                <a:cs typeface="Arial" panose="020B0604020202020204" pitchFamily="34" charset="0"/>
              </a:rPr>
              <a:t>Le </a:t>
            </a:r>
            <a:r>
              <a:rPr lang="it-IT" i="1" kern="0" dirty="0" smtClean="0">
                <a:latin typeface="Arial" panose="020B0604020202020204" pitchFamily="34" charset="0"/>
                <a:ea typeface="Times New Roman" panose="02020603050405020304" pitchFamily="18" charset="0"/>
                <a:cs typeface="Arial" panose="020B0604020202020204" pitchFamily="34" charset="0"/>
              </a:rPr>
              <a:t>solitarie </a:t>
            </a:r>
            <a:r>
              <a:rPr lang="it-IT" kern="0" dirty="0" smtClean="0">
                <a:latin typeface="Arial" panose="020B0604020202020204" pitchFamily="34" charset="0"/>
                <a:ea typeface="Times New Roman" panose="02020603050405020304" pitchFamily="18" charset="0"/>
                <a:cs typeface="Arial" panose="020B0604020202020204" pitchFamily="34" charset="0"/>
              </a:rPr>
              <a:t>(1917), </a:t>
            </a:r>
            <a:r>
              <a:rPr lang="it-IT" i="1" kern="0" dirty="0">
                <a:latin typeface="Arial" panose="020B0604020202020204" pitchFamily="34" charset="0"/>
                <a:ea typeface="Times New Roman" panose="02020603050405020304" pitchFamily="18" charset="0"/>
                <a:cs typeface="Arial" panose="020B0604020202020204" pitchFamily="34" charset="0"/>
              </a:rPr>
              <a:t>Stella </a:t>
            </a:r>
            <a:r>
              <a:rPr lang="it-IT" i="1" kern="0" dirty="0" smtClean="0">
                <a:latin typeface="Arial" panose="020B0604020202020204" pitchFamily="34" charset="0"/>
                <a:ea typeface="Times New Roman" panose="02020603050405020304" pitchFamily="18" charset="0"/>
                <a:cs typeface="Arial" panose="020B0604020202020204" pitchFamily="34" charset="0"/>
              </a:rPr>
              <a:t>mattutina </a:t>
            </a:r>
            <a:r>
              <a:rPr lang="it-IT" kern="0" dirty="0" smtClean="0">
                <a:latin typeface="Arial" panose="020B0604020202020204" pitchFamily="34" charset="0"/>
                <a:ea typeface="Times New Roman" panose="02020603050405020304" pitchFamily="18" charset="0"/>
                <a:cs typeface="Arial" panose="020B0604020202020204" pitchFamily="34" charset="0"/>
              </a:rPr>
              <a:t>(1921)</a:t>
            </a:r>
            <a:r>
              <a:rPr lang="it-IT" i="1" kern="0" dirty="0" smtClean="0">
                <a:latin typeface="Arial" panose="020B0604020202020204" pitchFamily="34" charset="0"/>
                <a:ea typeface="Times New Roman" panose="02020603050405020304" pitchFamily="18" charset="0"/>
                <a:cs typeface="Arial" panose="020B0604020202020204" pitchFamily="34" charset="0"/>
              </a:rPr>
              <a:t> </a:t>
            </a:r>
            <a:r>
              <a:rPr lang="it-IT" kern="0" dirty="0">
                <a:latin typeface="Arial" panose="020B0604020202020204" pitchFamily="34" charset="0"/>
                <a:ea typeface="Times New Roman" panose="02020603050405020304" pitchFamily="18" charset="0"/>
                <a:cs typeface="Arial" panose="020B0604020202020204" pitchFamily="34" charset="0"/>
              </a:rPr>
              <a:t>e </a:t>
            </a:r>
            <a:r>
              <a:rPr lang="it-IT" i="1" kern="0" dirty="0">
                <a:latin typeface="Arial" panose="020B0604020202020204" pitchFamily="34" charset="0"/>
                <a:ea typeface="Times New Roman" panose="02020603050405020304" pitchFamily="18" charset="0"/>
                <a:cs typeface="Arial" panose="020B0604020202020204" pitchFamily="34" charset="0"/>
              </a:rPr>
              <a:t>Sorelle </a:t>
            </a:r>
            <a:r>
              <a:rPr lang="it-IT" kern="0" dirty="0">
                <a:latin typeface="Arial" panose="020B0604020202020204" pitchFamily="34" charset="0"/>
                <a:ea typeface="Times New Roman" panose="02020603050405020304" pitchFamily="18" charset="0"/>
                <a:cs typeface="Arial" panose="020B0604020202020204" pitchFamily="34" charset="0"/>
              </a:rPr>
              <a:t>(</a:t>
            </a:r>
            <a:r>
              <a:rPr lang="it-IT" kern="0" dirty="0" smtClean="0">
                <a:latin typeface="Arial" panose="020B0604020202020204" pitchFamily="34" charset="0"/>
                <a:ea typeface="Times New Roman" panose="02020603050405020304" pitchFamily="18" charset="0"/>
                <a:cs typeface="Arial" panose="020B0604020202020204" pitchFamily="34" charset="0"/>
              </a:rPr>
              <a:t>1928) per </a:t>
            </a:r>
            <a:r>
              <a:rPr lang="it-IT" kern="0" dirty="0">
                <a:latin typeface="Arial" panose="020B0604020202020204" pitchFamily="34" charset="0"/>
                <a:ea typeface="Times New Roman" panose="02020603050405020304" pitchFamily="18" charset="0"/>
                <a:cs typeface="Arial" panose="020B0604020202020204" pitchFamily="34" charset="0"/>
              </a:rPr>
              <a:t>la prosa.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197" y="792163"/>
            <a:ext cx="1925280" cy="2520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608170" y="4371791"/>
            <a:ext cx="2500613" cy="16200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864" y="3931484"/>
            <a:ext cx="1579200" cy="25200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370" y="3931484"/>
            <a:ext cx="1892800" cy="2520000"/>
          </a:xfrm>
          <a:prstGeom prst="rect">
            <a:avLst/>
          </a:prstGeom>
        </p:spPr>
      </p:pic>
      <p:pic>
        <p:nvPicPr>
          <p:cNvPr id="8" name="Immagine 7"/>
          <p:cNvPicPr>
            <a:picLocks noChangeAspect="1"/>
          </p:cNvPicPr>
          <p:nvPr/>
        </p:nvPicPr>
        <p:blipFill rotWithShape="1">
          <a:blip r:embed="rId6">
            <a:extLst>
              <a:ext uri="{28A0092B-C50C-407E-A947-70E740481C1C}">
                <a14:useLocalDpi xmlns:a14="http://schemas.microsoft.com/office/drawing/2010/main" val="0"/>
              </a:ext>
            </a:extLst>
          </a:blip>
          <a:srcRect l="15009" t="1905" r="11905" b="9206"/>
          <a:stretch/>
        </p:blipFill>
        <p:spPr>
          <a:xfrm>
            <a:off x="6816770" y="792163"/>
            <a:ext cx="1554000" cy="2520000"/>
          </a:xfrm>
          <a:prstGeom prst="rect">
            <a:avLst/>
          </a:prstGeom>
        </p:spPr>
      </p:pic>
    </p:spTree>
    <p:extLst>
      <p:ext uri="{BB962C8B-B14F-4D97-AF65-F5344CB8AC3E}">
        <p14:creationId xmlns:p14="http://schemas.microsoft.com/office/powerpoint/2010/main" val="27082665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ctangle 2"/>
          <p:cNvSpPr>
            <a:spLocks noChangeArrowheads="1"/>
          </p:cNvSpPr>
          <p:nvPr/>
        </p:nvSpPr>
        <p:spPr bwMode="auto">
          <a:xfrm>
            <a:off x="2705100" y="1008063"/>
            <a:ext cx="6057900"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dirty="0">
                <a:latin typeface="Arial" panose="020B0604020202020204" pitchFamily="34" charset="0"/>
                <a:ea typeface="Times New Roman" panose="02020603050405020304" pitchFamily="18" charset="0"/>
                <a:cs typeface="Arial" panose="020B0604020202020204" pitchFamily="34" charset="0"/>
              </a:rPr>
              <a:t>d</a:t>
            </a: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it-IT" altLang="it-IT" b="0" i="1"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Fatalità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smtClean="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Senza nome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Io non ho nome. Io son la rozza figlia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dell’umida stamberga;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plebe triste e dannata è mia famiglia,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 un’indomita fiamma in me s’alberga.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2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Seguono i passi miei maligno un nano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 un angelo pregante.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Galoppa il mio pensier per monte e piano,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come Mazeppa sul caval fumante.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enigma son io d’odio e d’amore,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 forza e di dolcezza;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m’attira de l’abisso il tenebrore,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 commovo d’un bimbo alla carezza.    </a:t>
            </a:r>
            <a:endParaRPr lang="it-IT" altLang="it-IT" sz="2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it-IT" altLang="it-IT"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4375258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ctangle 2"/>
          <p:cNvSpPr>
            <a:spLocks noChangeArrowheads="1"/>
          </p:cNvSpPr>
          <p:nvPr/>
        </p:nvSpPr>
        <p:spPr bwMode="auto">
          <a:xfrm>
            <a:off x="2186547" y="896740"/>
            <a:ext cx="4900053" cy="46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0" numCol="1" anchor="ctr" anchorCtr="0" compatLnSpc="1">
            <a:prstTxWarp prst="textNoShape">
              <a:avLst/>
            </a:prstTxWarp>
            <a:spAutoFit/>
          </a:bodyPr>
          <a:lstStyle/>
          <a:p>
            <a:pPr defTabSz="914400" eaLnBrk="0" fontAlgn="base" hangingPunct="0">
              <a:spcBef>
                <a:spcPct val="0"/>
              </a:spcBef>
              <a:spcAft>
                <a:spcPct val="0"/>
              </a:spcAft>
            </a:pPr>
            <a:r>
              <a:rPr lang="it-IT" altLang="it-IT" dirty="0">
                <a:latin typeface="Arial" panose="020B0604020202020204" pitchFamily="34" charset="0"/>
                <a:ea typeface="Times New Roman" panose="02020603050405020304" pitchFamily="18" charset="0"/>
                <a:cs typeface="Arial" panose="020B0604020202020204" pitchFamily="34" charset="0"/>
              </a:rPr>
              <a:t>da </a:t>
            </a:r>
            <a:r>
              <a:rPr lang="it-IT" altLang="it-IT" i="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Fatalità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bmk="_Toc24537118">
              <a:ln>
                <a:noFill/>
              </a:ln>
              <a:solidFill>
                <a:srgbClr val="4F81BD"/>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bmk="_Toc24537118">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Sfida</a:t>
            </a:r>
            <a:endParaRPr lang="it-IT" altLang="it-IT" b="1" i="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 grasso mondo di borghesi astuti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 calcoli nudrito e di polpette,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mondo di milionari ben pasciuti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 di bimbe civette;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 mondo di clorotiche donnine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che vanno a messa per guardar l’amante,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 mondo d’adulterî e di rapine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 di speranze infrante;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sei tu dunque, tu, mondo bugiardo,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che vuoi celarmi il sol de gl’ideali,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sei tu dunque, tu, pigmeo codardo.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che vuoi tarparmi l’ali?...    </a:t>
            </a:r>
          </a:p>
        </p:txBody>
      </p:sp>
      <p:sp>
        <p:nvSpPr>
          <p:cNvPr id="5" name="Rettangolo 4"/>
          <p:cNvSpPr/>
          <p:nvPr/>
        </p:nvSpPr>
        <p:spPr>
          <a:xfrm>
            <a:off x="7302500" y="1758940"/>
            <a:ext cx="4673600" cy="5016758"/>
          </a:xfrm>
          <a:prstGeom prst="rect">
            <a:avLst/>
          </a:prstGeom>
        </p:spPr>
        <p:txBody>
          <a:bodyPr wrap="square">
            <a:spAutoFit/>
          </a:bodyPr>
          <a:lstStyle/>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Tu strisci, io volo; tu sbadigli, io canto:    </a:t>
            </a:r>
          </a:p>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tu menti e pungi e mordi, io ti disprezzo:    </a:t>
            </a:r>
          </a:p>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dell’estro arride a me l’aurato incanto,      </a:t>
            </a: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	tu </a:t>
            </a:r>
            <a:r>
              <a:rPr lang="it-IT" altLang="it-IT" sz="2000" dirty="0">
                <a:latin typeface="Arial" panose="020B0604020202020204" pitchFamily="34" charset="0"/>
                <a:ea typeface="Times New Roman" panose="02020603050405020304" pitchFamily="18" charset="0"/>
                <a:cs typeface="Arial" panose="020B0604020202020204" pitchFamily="34" charset="0"/>
              </a:rPr>
              <a:t>t’affondi nel lezzo.    </a:t>
            </a:r>
          </a:p>
          <a:p>
            <a:pPr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O </a:t>
            </a:r>
            <a:r>
              <a:rPr lang="it-IT" altLang="it-IT" sz="2000" dirty="0">
                <a:latin typeface="Arial" panose="020B0604020202020204" pitchFamily="34" charset="0"/>
                <a:ea typeface="Times New Roman" panose="02020603050405020304" pitchFamily="18" charset="0"/>
                <a:cs typeface="Arial" panose="020B0604020202020204" pitchFamily="34" charset="0"/>
              </a:rPr>
              <a:t>grasso mondo d’oche e di serpenti,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mondo vigliacco, che tu sia dannato!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fiso lo sguardo ne gli astri fulgenti,      </a:t>
            </a:r>
          </a:p>
          <a:p>
            <a:pPr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	io </a:t>
            </a:r>
            <a:r>
              <a:rPr lang="it-IT" altLang="it-IT" sz="2000" dirty="0">
                <a:latin typeface="Arial" panose="020B0604020202020204" pitchFamily="34" charset="0"/>
                <a:ea typeface="Times New Roman" panose="02020603050405020304" pitchFamily="18" charset="0"/>
                <a:cs typeface="Arial" panose="020B0604020202020204" pitchFamily="34" charset="0"/>
              </a:rPr>
              <a:t>movo incontro al fato;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sitibonda di luce, inerme e sola,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movo. E più tu ristai, scettico e gretto,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più d’amor la fatidica parola      </a:t>
            </a:r>
          </a:p>
          <a:p>
            <a:pPr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	mi </a:t>
            </a:r>
            <a:r>
              <a:rPr lang="it-IT" altLang="it-IT" sz="2000" dirty="0">
                <a:latin typeface="Arial" panose="020B0604020202020204" pitchFamily="34" charset="0"/>
                <a:ea typeface="Times New Roman" panose="02020603050405020304" pitchFamily="18" charset="0"/>
                <a:cs typeface="Arial" panose="020B0604020202020204" pitchFamily="34" charset="0"/>
              </a:rPr>
              <a:t>prorompe dal petto!...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Va’, grasso mondo, va’ per l’aer perso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di prostitute e di denari in traccia:    </a:t>
            </a:r>
          </a:p>
          <a:p>
            <a:pPr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io, con la frusta del bollente verso,      </a:t>
            </a:r>
          </a:p>
          <a:p>
            <a:pPr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	ti </a:t>
            </a:r>
            <a:r>
              <a:rPr lang="it-IT" altLang="it-IT" sz="2000" dirty="0">
                <a:latin typeface="Arial" panose="020B0604020202020204" pitchFamily="34" charset="0"/>
                <a:ea typeface="Times New Roman" panose="02020603050405020304" pitchFamily="18" charset="0"/>
                <a:cs typeface="Arial" panose="020B0604020202020204" pitchFamily="34" charset="0"/>
              </a:rPr>
              <a:t>sferzo in su la faccia. </a:t>
            </a:r>
          </a:p>
        </p:txBody>
      </p:sp>
    </p:spTree>
    <p:extLst>
      <p:ext uri="{BB962C8B-B14F-4D97-AF65-F5344CB8AC3E}">
        <p14:creationId xmlns:p14="http://schemas.microsoft.com/office/powerpoint/2010/main" val="113218341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4" name="Rectangle 1"/>
          <p:cNvSpPr>
            <a:spLocks noChangeArrowheads="1"/>
          </p:cNvSpPr>
          <p:nvPr/>
        </p:nvSpPr>
        <p:spPr bwMode="auto">
          <a:xfrm>
            <a:off x="1987087" y="746062"/>
            <a:ext cx="4926348" cy="570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0" numCol="1" anchor="ctr" anchorCtr="0" compatLnSpc="1">
            <a:prstTxWarp prst="textNoShape">
              <a:avLst/>
            </a:prstTxWarp>
            <a:spAutoFit/>
          </a:bodyPr>
          <a:lstStyle/>
          <a:p>
            <a:pPr defTabSz="914400" eaLnBrk="0" fontAlgn="base" hangingPunct="0">
              <a:spcBef>
                <a:spcPct val="0"/>
              </a:spcBef>
              <a:spcAft>
                <a:spcPct val="0"/>
              </a:spcAft>
            </a:pPr>
            <a:r>
              <a:rPr lang="it-IT" altLang="it-IT" dirty="0">
                <a:solidFill>
                  <a:srgbClr val="7030A0"/>
                </a:solidFill>
                <a:latin typeface="Arial" panose="020B0604020202020204" pitchFamily="34" charset="0"/>
                <a:ea typeface="MS Gothic" panose="020B0609070205080204" pitchFamily="49" charset="-128"/>
                <a:cs typeface="Arial" panose="020B0604020202020204" pitchFamily="34" charset="0"/>
              </a:rPr>
              <a:t>d</a:t>
            </a:r>
            <a:r>
              <a:rPr lang="it-IT" altLang="it-IT" dirty="0" bmk="">
                <a:solidFill>
                  <a:srgbClr val="7030A0"/>
                </a:solidFill>
                <a:latin typeface="Arial" panose="020B0604020202020204" pitchFamily="34" charset="0"/>
                <a:ea typeface="MS Gothic" panose="020B0609070205080204" pitchFamily="49" charset="-128"/>
                <a:cs typeface="Arial" panose="020B0604020202020204" pitchFamily="34" charset="0"/>
              </a:rPr>
              <a:t>a</a:t>
            </a:r>
            <a:r>
              <a:rPr lang="it-IT" altLang="it-IT" b="1" dirty="0" bmk="">
                <a:solidFill>
                  <a:srgbClr val="7030A0"/>
                </a:solidFill>
                <a:latin typeface="Arial" panose="020B0604020202020204" pitchFamily="34" charset="0"/>
                <a:ea typeface="MS Gothic" panose="020B0609070205080204" pitchFamily="49" charset="-128"/>
                <a:cs typeface="Arial" panose="020B0604020202020204" pitchFamily="34" charset="0"/>
              </a:rPr>
              <a:t> </a:t>
            </a:r>
            <a:r>
              <a:rPr lang="it-IT" altLang="it-IT" i="1" dirty="0" smtClean="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Tempeste</a:t>
            </a:r>
          </a:p>
          <a:p>
            <a:pPr defTabSz="914400" eaLnBrk="0" fontAlgn="base" hangingPunct="0">
              <a:spcBef>
                <a:spcPct val="0"/>
              </a:spcBef>
              <a:spcAft>
                <a:spcPct val="0"/>
              </a:spcAft>
            </a:pPr>
            <a:endParaRPr lang="it-IT" altLang="it-IT" sz="2000" i="1" dirty="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bmk="_Toc9877162">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Non tornare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Non ritornar mai più. Resta oltre i mari,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resta oltre i monti. Il nostro amor, l’ho ucciso.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Troppo mi torturava.  E l’ho calpesto,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l’ho sfigurato in viso,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l’ho morso, l’ho ridotto in cento brani,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l’ho ucciso, ecco! Ora tace, finalmente.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T</a:t>
            </a: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ace. Più lento per le vene scorre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il sangue prepotente: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posso dormir, la notte; e più non piango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 chiamando, affannosa. Oh, quanta calma!... </a:t>
            </a: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Ne la penombra senza fine, senza      </a:t>
            </a: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moto</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 riposa l’alma;    </a:t>
            </a: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e tesse, tesse le oblïose fila    </a:t>
            </a: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d’un sogno di rinuncia. Non tornare</a:t>
            </a: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a:t>
            </a:r>
            <a:endParaRPr lang="it-IT" altLang="it-IT" dirty="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Io, cieca e fredda, voglio odiarti, come      </a:t>
            </a: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ti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seppi un giorno amare: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bmk="_Toc987716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it-IT" altLang="it-IT" sz="1600" b="0" i="0" u="none" strike="noStrike" cap="none" normalizeH="0" baseline="0" dirty="0" smtClean="0">
              <a:ln>
                <a:noFill/>
              </a:ln>
              <a:solidFill>
                <a:schemeClr val="tx1"/>
              </a:solidFill>
              <a:effectLst/>
              <a:latin typeface="Arial" panose="020B0604020202020204" pitchFamily="34" charset="0"/>
            </a:endParaRPr>
          </a:p>
        </p:txBody>
      </p:sp>
      <p:sp>
        <p:nvSpPr>
          <p:cNvPr id="5" name="Rettangolo 4"/>
          <p:cNvSpPr/>
          <p:nvPr/>
        </p:nvSpPr>
        <p:spPr>
          <a:xfrm>
            <a:off x="6913435" y="1670761"/>
            <a:ext cx="4851400" cy="4524315"/>
          </a:xfrm>
          <a:prstGeom prst="rect">
            <a:avLst/>
          </a:prstGeom>
        </p:spPr>
        <p:txBody>
          <a:bodyPr wrap="square">
            <a:spAutoFit/>
          </a:bodyPr>
          <a:lstStyle/>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odiarti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pe’ miei freschi anni fiorenti    </a:t>
            </a: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che immolai, dolorando, a te lontano;    </a:t>
            </a:r>
          </a:p>
          <a:p>
            <a:pPr lvl="0" defTabSz="914400" eaLnBrk="0" fontAlgn="base" hangingPunct="0">
              <a:spcBef>
                <a:spcPct val="0"/>
              </a:spcBef>
              <a:spcAft>
                <a:spcPct val="0"/>
              </a:spcAft>
            </a:pPr>
            <a:r>
              <a:rPr lang="it-IT" altLang="it-IT" dirty="0" bmk="_Toc9877162">
                <a:latin typeface="Arial" panose="020B0604020202020204" pitchFamily="34" charset="0"/>
                <a:ea typeface="Times New Roman" panose="02020603050405020304" pitchFamily="18" charset="0"/>
                <a:cs typeface="Arial" panose="020B0604020202020204" pitchFamily="34" charset="0"/>
              </a:rPr>
              <a:t>povera gioventù senza carezze,      </a:t>
            </a: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sacrificata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invano!...    </a:t>
            </a: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Ma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nell’odio si soffre; ma si piange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nell’odio</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 ed io t’avrei sempre davanti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anche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imprecando a te. Non ho più forza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di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lotta o di rimpianti;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voglio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silenzio un gran silenzio!... </a:t>
            </a: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Fate    </a:t>
            </a: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tacer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quel fioco gemito, là in fondo.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C’è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qualcuno che lagnasi, un nemico,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un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malato, là in fondo: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qualcuno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oppresso da un immenso male,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da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un peso immenso a cui non può sfuggire;    </a:t>
            </a:r>
            <a:endParaRPr lang="it-IT" altLang="it-IT" dirty="0" smtClean="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qualcuno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che agonizza e chiede </a:t>
            </a: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aiuto,</a:t>
            </a:r>
            <a:endParaRPr lang="it-IT" altLang="it-IT" dirty="0" bmk="_Toc9877162">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dirty="0" smtClean="0" bmk="_Toc9877162">
                <a:latin typeface="Arial" panose="020B0604020202020204" pitchFamily="34" charset="0"/>
                <a:ea typeface="Times New Roman" panose="02020603050405020304" pitchFamily="18" charset="0"/>
                <a:cs typeface="Arial" panose="020B0604020202020204" pitchFamily="34" charset="0"/>
              </a:rPr>
              <a:t>	e non </a:t>
            </a:r>
            <a:r>
              <a:rPr lang="it-IT" altLang="it-IT" dirty="0" bmk="_Toc9877162">
                <a:latin typeface="Arial" panose="020B0604020202020204" pitchFamily="34" charset="0"/>
                <a:ea typeface="Times New Roman" panose="02020603050405020304" pitchFamily="18" charset="0"/>
                <a:cs typeface="Arial" panose="020B0604020202020204" pitchFamily="34" charset="0"/>
              </a:rPr>
              <a:t>vuole morire.</a:t>
            </a:r>
            <a:r>
              <a:rPr lang="it-IT" altLang="it-IT" sz="1050" dirty="0"/>
              <a:t> </a:t>
            </a:r>
            <a:endParaRPr lang="it-IT" altLang="it-IT" sz="1600" dirty="0">
              <a:latin typeface="Arial" panose="020B0604020202020204" pitchFamily="34" charset="0"/>
            </a:endParaRPr>
          </a:p>
        </p:txBody>
      </p:sp>
    </p:spTree>
    <p:extLst>
      <p:ext uri="{BB962C8B-B14F-4D97-AF65-F5344CB8AC3E}">
        <p14:creationId xmlns:p14="http://schemas.microsoft.com/office/powerpoint/2010/main" val="54393126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ctangle 1"/>
          <p:cNvSpPr>
            <a:spLocks noChangeArrowheads="1"/>
          </p:cNvSpPr>
          <p:nvPr/>
        </p:nvSpPr>
        <p:spPr bwMode="auto">
          <a:xfrm>
            <a:off x="2150772" y="1099940"/>
            <a:ext cx="4897728" cy="46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9790" tIns="76176"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i="0" u="none" strike="noStrike" cap="none" normalizeH="0" baseline="0" dirty="0" smtClean="0">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d</a:t>
            </a:r>
            <a:r>
              <a:rPr kumimoji="0" lang="it-IT" altLang="it-IT" i="0" u="none" strike="noStrike" cap="none" normalizeH="0" baseline="0" dirty="0" smtClean="0" bmk="">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a</a:t>
            </a:r>
            <a:r>
              <a:rPr kumimoji="0" lang="it-IT" altLang="it-IT" b="1" i="1" u="none" strike="noStrike" cap="none" normalizeH="0" baseline="0" dirty="0" smtClean="0" bmk="">
                <a:ln>
                  <a:noFill/>
                </a:ln>
                <a:solidFill>
                  <a:srgbClr val="7030A0"/>
                </a:solidFill>
                <a:effectLst/>
                <a:latin typeface="Arial" panose="020B0604020202020204" pitchFamily="34" charset="0"/>
                <a:ea typeface="MS Gothic" panose="020B0609070205080204" pitchFamily="49" charset="-128"/>
                <a:cs typeface="Arial" panose="020B0604020202020204" pitchFamily="34" charset="0"/>
              </a:rPr>
              <a:t> </a:t>
            </a:r>
            <a:r>
              <a:rPr lang="it-IT" altLang="it-IT" i="1" dirty="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Maternità</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b="1" i="1" dirty="0" smtClean="0" bmk="">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smtClean="0" bmk="">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Ritorno </a:t>
            </a:r>
            <a:r>
              <a:rPr lang="it-IT" altLang="it-IT" b="1" i="1" dirty="0" bmk="">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 Motta Visconti</a:t>
            </a:r>
            <a:endParaRPr lang="it-IT" altLang="it-IT" b="1" i="1" dirty="0" bmk="_Toc9877162">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Ella dintorno si guardò, tremando,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riconobbe la selvaggia e strana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terra che a fiume si dirompe e frana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entro l’acque, che fuggon mormorando.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Il guado antico riconobbe e il prato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le foreste, azzurre in lontananza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sotto il pallor de i cieli: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il passato di lotta e di speranza,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il suo ribelle e splendido passato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ricomparve, senz’ombra e senza veli. […]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ttangolo 5"/>
          <p:cNvSpPr/>
          <p:nvPr/>
        </p:nvSpPr>
        <p:spPr>
          <a:xfrm>
            <a:off x="7188200" y="1099940"/>
            <a:ext cx="4762500" cy="5324535"/>
          </a:xfrm>
          <a:prstGeom prst="rect">
            <a:avLst/>
          </a:prstGeom>
        </p:spPr>
        <p:txBody>
          <a:bodyPr wrap="square">
            <a:spAutoFit/>
          </a:bodyPr>
          <a:lstStyle/>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E rivide la vergine ventenne    </a:t>
            </a:r>
          </a:p>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con la fronte segnata dal destino    </a:t>
            </a:r>
          </a:p>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sfiorar diritta il ripido cammino,    </a:t>
            </a:r>
          </a:p>
          <a:p>
            <a:pPr lvl="0" defTabSz="914400" eaLnBrk="0" fontAlgn="base" hangingPunct="0">
              <a:spcBef>
                <a:spcPct val="0"/>
              </a:spcBef>
              <a:spcAft>
                <a:spcPct val="0"/>
              </a:spcAft>
            </a:pPr>
            <a:r>
              <a:rPr lang="it-IT" altLang="it-IT" sz="2000" dirty="0">
                <a:latin typeface="Arial" panose="020B0604020202020204" pitchFamily="34" charset="0"/>
                <a:ea typeface="Times New Roman" panose="02020603050405020304" pitchFamily="18" charset="0"/>
                <a:cs typeface="Arial" panose="020B0604020202020204" pitchFamily="34" charset="0"/>
              </a:rPr>
              <a:t>baldo aquilotto da le ferme penne.    </a:t>
            </a:r>
            <a:endParaRPr lang="it-IT" altLang="it-IT" dirty="0">
              <a:latin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La </a:t>
            </a:r>
            <a:r>
              <a:rPr lang="it-IT" altLang="it-IT" sz="2000" dirty="0">
                <a:latin typeface="Arial" panose="020B0604020202020204" pitchFamily="34" charset="0"/>
                <a:ea typeface="Times New Roman" panose="02020603050405020304" pitchFamily="18" charset="0"/>
                <a:cs typeface="Arial" panose="020B0604020202020204" pitchFamily="34" charset="0"/>
              </a:rPr>
              <a:t>nuda stanza fulgida di larve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rivide</a:t>
            </a:r>
            <a:r>
              <a:rPr lang="it-IT" altLang="it-IT" sz="2000" dirty="0">
                <a:latin typeface="Arial" panose="020B0604020202020204" pitchFamily="34" charset="0"/>
                <a:ea typeface="Times New Roman" panose="02020603050405020304" pitchFamily="18" charset="0"/>
                <a:cs typeface="Arial" panose="020B0604020202020204" pitchFamily="34" charset="0"/>
              </a:rPr>
              <a:t>, e il letto da le insonnie piene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di </a:t>
            </a:r>
            <a:r>
              <a:rPr lang="it-IT" altLang="it-IT" sz="2000" dirty="0">
                <a:latin typeface="Arial" panose="020B0604020202020204" pitchFamily="34" charset="0"/>
                <a:ea typeface="Times New Roman" panose="02020603050405020304" pitchFamily="18" charset="0"/>
                <a:cs typeface="Arial" panose="020B0604020202020204" pitchFamily="34" charset="0"/>
              </a:rPr>
              <a:t>cantici irrompenti;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ed </a:t>
            </a:r>
            <a:r>
              <a:rPr lang="it-IT" altLang="it-IT" sz="2000" dirty="0">
                <a:latin typeface="Arial" panose="020B0604020202020204" pitchFamily="34" charset="0"/>
                <a:ea typeface="Times New Roman" panose="02020603050405020304" pitchFamily="18" charset="0"/>
                <a:cs typeface="Arial" panose="020B0604020202020204" pitchFamily="34" charset="0"/>
              </a:rPr>
              <a:t>il sangue gittato da le vene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robuste</a:t>
            </a:r>
            <a:r>
              <a:rPr lang="it-IT" altLang="it-IT" sz="2000" dirty="0">
                <a:latin typeface="Arial" panose="020B0604020202020204" pitchFamily="34" charset="0"/>
                <a:ea typeface="Times New Roman" panose="02020603050405020304" pitchFamily="18" charset="0"/>
                <a:cs typeface="Arial" panose="020B0604020202020204" pitchFamily="34" charset="0"/>
              </a:rPr>
              <a:t>, il sangue di veder le parve,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ne </a:t>
            </a:r>
            <a:r>
              <a:rPr lang="it-IT" altLang="it-IT" sz="2000" dirty="0">
                <a:latin typeface="Arial" panose="020B0604020202020204" pitchFamily="34" charset="0"/>
                <a:ea typeface="Times New Roman" panose="02020603050405020304" pitchFamily="18" charset="0"/>
                <a:cs typeface="Arial" panose="020B0604020202020204" pitchFamily="34" charset="0"/>
              </a:rPr>
              <a:t>la febbre de l’arte su gli ardenti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ritmi </a:t>
            </a:r>
            <a:r>
              <a:rPr lang="it-IT" altLang="it-IT" sz="2000" dirty="0">
                <a:latin typeface="Arial" panose="020B0604020202020204" pitchFamily="34" charset="0"/>
                <a:ea typeface="Times New Roman" panose="02020603050405020304" pitchFamily="18" charset="0"/>
                <a:cs typeface="Arial" panose="020B0604020202020204" pitchFamily="34" charset="0"/>
              </a:rPr>
              <a:t>a fiotti, a torrenti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gittato</a:t>
            </a:r>
            <a:r>
              <a:rPr lang="it-IT" altLang="it-IT" sz="2000" dirty="0">
                <a:latin typeface="Arial" panose="020B0604020202020204" pitchFamily="34" charset="0"/>
                <a:ea typeface="Times New Roman" panose="02020603050405020304" pitchFamily="18" charset="0"/>
                <a:cs typeface="Arial" panose="020B0604020202020204" pitchFamily="34" charset="0"/>
              </a:rPr>
              <a:t>. E i versi andarono pel mondo,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da </a:t>
            </a:r>
            <a:r>
              <a:rPr lang="it-IT" altLang="it-IT" sz="2000" dirty="0">
                <a:latin typeface="Arial" panose="020B0604020202020204" pitchFamily="34" charset="0"/>
                <a:ea typeface="Times New Roman" panose="02020603050405020304" pitchFamily="18" charset="0"/>
                <a:cs typeface="Arial" panose="020B0604020202020204" pitchFamily="34" charset="0"/>
              </a:rPr>
              <a:t>la potenza del dolor sospinti;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e </a:t>
            </a:r>
            <a:r>
              <a:rPr lang="it-IT" altLang="it-IT" sz="2000" dirty="0">
                <a:latin typeface="Arial" panose="020B0604020202020204" pitchFamily="34" charset="0"/>
                <a:ea typeface="Times New Roman" panose="02020603050405020304" pitchFamily="18" charset="0"/>
                <a:cs typeface="Arial" panose="020B0604020202020204" pitchFamily="34" charset="0"/>
              </a:rPr>
              <a:t>parvero campane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a </a:t>
            </a:r>
            <a:r>
              <a:rPr lang="it-IT" altLang="it-IT" sz="2000" dirty="0">
                <a:latin typeface="Arial" panose="020B0604020202020204" pitchFamily="34" charset="0"/>
                <a:ea typeface="Times New Roman" panose="02020603050405020304" pitchFamily="18" charset="0"/>
                <a:cs typeface="Arial" panose="020B0604020202020204" pitchFamily="34" charset="0"/>
              </a:rPr>
              <a:t>martello; e le case senza pane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e </a:t>
            </a:r>
            <a:r>
              <a:rPr lang="it-IT" altLang="it-IT" sz="2000" dirty="0">
                <a:latin typeface="Arial" panose="020B0604020202020204" pitchFamily="34" charset="0"/>
                <a:ea typeface="Times New Roman" panose="02020603050405020304" pitchFamily="18" charset="0"/>
                <a:cs typeface="Arial" panose="020B0604020202020204" pitchFamily="34" charset="0"/>
              </a:rPr>
              <a:t>senza fuoco e la miseria inane    </a:t>
            </a:r>
            <a:endParaRPr lang="it-IT" altLang="it-IT" sz="2000" dirty="0" smtClean="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it-IT" altLang="it-IT" sz="2000" dirty="0" smtClean="0">
                <a:latin typeface="Arial" panose="020B0604020202020204" pitchFamily="34" charset="0"/>
                <a:ea typeface="Times New Roman" panose="02020603050405020304" pitchFamily="18" charset="0"/>
                <a:cs typeface="Arial" panose="020B0604020202020204" pitchFamily="34" charset="0"/>
              </a:rPr>
              <a:t>dissero</a:t>
            </a:r>
            <a:r>
              <a:rPr lang="it-IT" altLang="it-IT" sz="2000" dirty="0">
                <a:latin typeface="Arial" panose="020B0604020202020204" pitchFamily="34" charset="0"/>
                <a:ea typeface="Times New Roman" panose="02020603050405020304" pitchFamily="18" charset="0"/>
                <a:cs typeface="Arial" panose="020B0604020202020204" pitchFamily="34" charset="0"/>
              </a:rPr>
              <a:t>, e l’agonie torve de i vinti.    […]</a:t>
            </a:r>
            <a:r>
              <a:rPr lang="it-IT" altLang="it-IT"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030711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00425" y="0"/>
            <a:ext cx="8791575" cy="792163"/>
          </a:xfrm>
        </p:spPr>
        <p:txBody>
          <a:bodyPr>
            <a:normAutofit/>
          </a:bodyPr>
          <a:lstStyle/>
          <a:p>
            <a:r>
              <a:rPr lang="it-IT" sz="3600" dirty="0" smtClean="0">
                <a:solidFill>
                  <a:schemeClr val="accent4">
                    <a:lumMod val="75000"/>
                  </a:schemeClr>
                </a:solidFill>
              </a:rPr>
              <a:t>Ada Negri, lodigiana</a:t>
            </a:r>
            <a:endParaRPr lang="it-IT" sz="3600" dirty="0">
              <a:solidFill>
                <a:schemeClr val="accent4">
                  <a:lumMod val="75000"/>
                </a:schemeClr>
              </a:solidFill>
            </a:endParaRPr>
          </a:p>
        </p:txBody>
      </p:sp>
      <p:sp>
        <p:nvSpPr>
          <p:cNvPr id="3" name="Rectangle 1"/>
          <p:cNvSpPr>
            <a:spLocks noChangeArrowheads="1"/>
          </p:cNvSpPr>
          <p:nvPr/>
        </p:nvSpPr>
        <p:spPr bwMode="auto">
          <a:xfrm>
            <a:off x="4027790" y="715219"/>
            <a:ext cx="4532010" cy="589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6176" rIns="91440" bIns="0" numCol="1" anchor="ctr" anchorCtr="0" compatLnSpc="1">
            <a:prstTxWarp prst="textNoShape">
              <a:avLst/>
            </a:prstTxWarp>
            <a:spAutoFit/>
          </a:bodyPr>
          <a:lstStyle/>
          <a:p>
            <a:pPr defTabSz="914400" eaLnBrk="0" fontAlgn="base" hangingPunct="0">
              <a:spcBef>
                <a:spcPct val="0"/>
              </a:spcBef>
              <a:spcAft>
                <a:spcPct val="0"/>
              </a:spcAft>
            </a:pPr>
            <a:r>
              <a:rPr lang="it-IT" altLang="it-IT" dirty="0">
                <a:solidFill>
                  <a:srgbClr val="7030A0"/>
                </a:solidFill>
                <a:latin typeface="Arial" panose="020B0604020202020204" pitchFamily="34" charset="0"/>
                <a:ea typeface="MS Gothic" panose="020B0609070205080204" pitchFamily="49" charset="-128"/>
                <a:cs typeface="Arial" panose="020B0604020202020204" pitchFamily="34" charset="0"/>
              </a:rPr>
              <a:t>d</a:t>
            </a:r>
            <a:r>
              <a:rPr lang="it-IT" altLang="it-IT" dirty="0" bmk="">
                <a:solidFill>
                  <a:srgbClr val="7030A0"/>
                </a:solidFill>
                <a:latin typeface="Arial" panose="020B0604020202020204" pitchFamily="34" charset="0"/>
                <a:ea typeface="MS Gothic" panose="020B0609070205080204" pitchFamily="49" charset="-128"/>
                <a:cs typeface="Arial" panose="020B0604020202020204" pitchFamily="34" charset="0"/>
              </a:rPr>
              <a:t>a</a:t>
            </a:r>
            <a:r>
              <a:rPr lang="it-IT" altLang="it-IT" b="1" i="1" dirty="0" bmk="">
                <a:solidFill>
                  <a:srgbClr val="7030A0"/>
                </a:solidFill>
                <a:latin typeface="Arial" panose="020B0604020202020204" pitchFamily="34" charset="0"/>
                <a:ea typeface="MS Gothic" panose="020B0609070205080204" pitchFamily="49" charset="-128"/>
                <a:cs typeface="Arial" panose="020B0604020202020204" pitchFamily="34" charset="0"/>
              </a:rPr>
              <a:t> </a:t>
            </a:r>
            <a:r>
              <a:rPr lang="it-IT" altLang="it-IT" i="1" dirty="0" bmk="">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Maternità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bmk="_Toc24537128">
              <a:ln>
                <a:noFill/>
              </a:ln>
              <a:solidFill>
                <a:srgbClr val="4F81BD"/>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b="1" i="1" dirty="0" bmk="_Toc24537128">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Sette maggio 1898</a:t>
            </a:r>
            <a:endParaRPr lang="it-IT" altLang="it-IT" b="1" i="1" dirty="0" bmk="">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Ho quell’ore ne l’anima inchiodate: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via deserta, sotto un ciel di piombo: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 un tratto, da lungi, un sordo rombo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 folla, e un grandinar di fucilate.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Porte e finestre in un balen serrate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lugubremente - poi silenzio. Il rombo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già s’avvicina, sotto il ciel di piombo: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colpi, fischi di palle, urli, sassate.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Fin ch’io vivrò mi resterà ne l’ossa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quell’angoscia, quel soffio d’agonia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 gente inerme del suo sangue rossa;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vedrò quel fanciul, senza soccorso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morente un bimbo!... in mezzo de la via,    </a:t>
            </a:r>
          </a:p>
          <a:p>
            <a:pPr lvl="0" defTabSz="914400" eaLnBrk="0" fontAlgn="base" hangingPunct="0">
              <a:spcBef>
                <a:spcPct val="0"/>
              </a:spcBef>
              <a:spcAft>
                <a:spcPct val="0"/>
              </a:spcAf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china e intenta su lui come un rimorso.</a:t>
            </a:r>
            <a:r>
              <a:rPr kumimoji="0" lang="it-IT" altLang="it-IT"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2845042"/>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310</TotalTime>
  <Words>2972</Words>
  <Application>Microsoft Office PowerPoint</Application>
  <PresentationFormat>Widescreen</PresentationFormat>
  <Paragraphs>295</Paragraphs>
  <Slides>18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MS Gothic</vt:lpstr>
      <vt:lpstr>Arial</vt:lpstr>
      <vt:lpstr>Calibri</vt:lpstr>
      <vt:lpstr>Constantia</vt:lpstr>
      <vt:lpstr>MS Mincho</vt:lpstr>
      <vt:lpstr>Times New Roman</vt:lpstr>
      <vt:lpstr>Trebuchet MS</vt:lpstr>
      <vt:lpstr>Tw Cen MT</vt:lpstr>
      <vt:lpstr>Circuito</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lpstr>Ada Negri, lodigiana</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Negri, lodigiana</dc:title>
  <dc:creator>Pietro Sarzana</dc:creator>
  <cp:lastModifiedBy>Pietro Sarzana</cp:lastModifiedBy>
  <cp:revision>18</cp:revision>
  <dcterms:created xsi:type="dcterms:W3CDTF">2019-11-28T13:42:49Z</dcterms:created>
  <dcterms:modified xsi:type="dcterms:W3CDTF">2020-02-13T10:00:13Z</dcterms:modified>
</cp:coreProperties>
</file>