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7178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Pietro Sarzana</a:t>
            </a:r>
            <a:br>
              <a:rPr lang="it-IT" dirty="0" smtClean="0"/>
            </a:br>
            <a:r>
              <a:rPr lang="it-IT" dirty="0" smtClean="0"/>
              <a:t>Quattro poeti al femminile</a:t>
            </a:r>
            <a:endParaRPr lang="it-IT" dirty="0"/>
          </a:p>
        </p:txBody>
      </p:sp>
      <p:pic>
        <p:nvPicPr>
          <p:cNvPr id="5" name="Immagine 4" descr="Visualizza immagine di origin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97" y="2008187"/>
            <a:ext cx="167005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Visualizza immagine di origin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754" y="1886857"/>
            <a:ext cx="1381125" cy="169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Visualizza immagine di origin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386" y="2166024"/>
            <a:ext cx="1447801" cy="141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Risultato immagine per Chandra Candiani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r="14790"/>
          <a:stretch/>
        </p:blipFill>
        <p:spPr bwMode="auto">
          <a:xfrm>
            <a:off x="9785694" y="2256512"/>
            <a:ext cx="2019299" cy="1323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773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04691" y="6476682"/>
            <a:ext cx="312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Quattro poeti al femminile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048000" y="1195632"/>
            <a:ext cx="6096000" cy="46206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600"/>
              </a:spcAft>
            </a:pPr>
            <a:r>
              <a:rPr lang="it-IT" b="1" dirty="0">
                <a:solidFill>
                  <a:srgbClr val="2E74B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 rimpiangerlo</a:t>
            </a:r>
          </a:p>
          <a:p>
            <a:pPr>
              <a:spcAft>
                <a:spcPts val="0"/>
              </a:spcAft>
            </a:pPr>
            <a:r>
              <a:rPr lang="it-IT" i="1" dirty="0">
                <a:ea typeface="Times New Roman" panose="02020603050405020304" pitchFamily="18" charset="0"/>
              </a:rPr>
              <a:t>Per rimpiangerlo poi sempre: il luogo</a:t>
            </a:r>
            <a:endParaRPr lang="it-IT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ea typeface="Times New Roman" panose="02020603050405020304" pitchFamily="18" charset="0"/>
              </a:rPr>
              <a:t>dove tante volte insieme</a:t>
            </a:r>
            <a:endParaRPr lang="it-IT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ea typeface="Times New Roman" panose="02020603050405020304" pitchFamily="18" charset="0"/>
              </a:rPr>
              <a:t>abbiamo sperato di arrivare</a:t>
            </a:r>
            <a:endParaRPr lang="it-IT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ea typeface="Times New Roman" panose="02020603050405020304" pitchFamily="18" charset="0"/>
              </a:rPr>
              <a:t>e lì carpire alla voce informe</a:t>
            </a:r>
            <a:endParaRPr lang="it-IT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ea typeface="Times New Roman" panose="02020603050405020304" pitchFamily="18" charset="0"/>
              </a:rPr>
              <a:t>l’ultima parola. Poi</a:t>
            </a:r>
            <a:endParaRPr lang="it-IT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ea typeface="Times New Roman" panose="02020603050405020304" pitchFamily="18" charset="0"/>
              </a:rPr>
              <a:t>liberi saremmo</a:t>
            </a:r>
            <a:endParaRPr lang="it-IT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ea typeface="Times New Roman" panose="02020603050405020304" pitchFamily="18" charset="0"/>
              </a:rPr>
              <a:t>esautorato il cielo: certo</a:t>
            </a:r>
            <a:endParaRPr lang="it-IT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ea typeface="Times New Roman" panose="02020603050405020304" pitchFamily="18" charset="0"/>
              </a:rPr>
              <a:t>dell’ultima sua parola</a:t>
            </a:r>
            <a:endParaRPr lang="it-IT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ea typeface="Times New Roman" panose="02020603050405020304" pitchFamily="18" charset="0"/>
              </a:rPr>
              <a:t>più grande e chiara è la finestra</a:t>
            </a:r>
            <a:endParaRPr lang="it-IT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ea typeface="Times New Roman" panose="02020603050405020304" pitchFamily="18" charset="0"/>
              </a:rPr>
              <a:t>che ben conosco, illuminata</a:t>
            </a:r>
            <a:endParaRPr lang="it-IT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ea typeface="Times New Roman" panose="02020603050405020304" pitchFamily="18" charset="0"/>
              </a:rPr>
              <a:t>come un cuore nella sera.</a:t>
            </a:r>
            <a:endParaRPr lang="it-IT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ea typeface="Times New Roman" panose="02020603050405020304" pitchFamily="18" charset="0"/>
              </a:rPr>
              <a:t> </a:t>
            </a:r>
            <a:endParaRPr lang="it-IT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ea typeface="Times New Roman" panose="02020603050405020304" pitchFamily="18" charset="0"/>
              </a:rPr>
              <a:t>Quando ho creduto di sapere, infine</a:t>
            </a:r>
            <a:endParaRPr lang="it-IT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ea typeface="Times New Roman" panose="02020603050405020304" pitchFamily="18" charset="0"/>
              </a:rPr>
              <a:t>ti ho chiamato, ma tu</a:t>
            </a:r>
            <a:endParaRPr lang="it-IT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ea typeface="Times New Roman" panose="02020603050405020304" pitchFamily="18" charset="0"/>
              </a:rPr>
              <a:t>avevi un altro volto.</a:t>
            </a:r>
            <a:endParaRPr lang="it-IT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800000" y="360000"/>
            <a:ext cx="18165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chemeClr val="accent4">
                    <a:lumMod val="75000"/>
                  </a:schemeClr>
                </a:solidFill>
              </a:rPr>
              <a:t>Donata Berra</a:t>
            </a:r>
            <a:endParaRPr lang="it-IT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 descr="Risultato immagine per chag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257" y="1646856"/>
            <a:ext cx="3021239" cy="3967451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42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04691" y="6476682"/>
            <a:ext cx="312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Quattro poeti al femminile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800000" y="360000"/>
            <a:ext cx="18165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chemeClr val="accent4">
                    <a:lumMod val="75000"/>
                  </a:schemeClr>
                </a:solidFill>
              </a:rPr>
              <a:t>Donata Berra</a:t>
            </a:r>
            <a:endParaRPr lang="it-IT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048000" y="966788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it-IT" i="1" dirty="0">
                <a:ea typeface="Times New Roman" panose="02020603050405020304" pitchFamily="18" charset="0"/>
              </a:rPr>
              <a:t>E andando lasciava la nave sul liscio dell'acqua</a:t>
            </a:r>
            <a:br>
              <a:rPr lang="it-IT" i="1" dirty="0">
                <a:ea typeface="Times New Roman" panose="02020603050405020304" pitchFamily="18" charset="0"/>
              </a:rPr>
            </a:br>
            <a:r>
              <a:rPr lang="it-IT" i="1" dirty="0">
                <a:ea typeface="Times New Roman" panose="02020603050405020304" pitchFamily="18" charset="0"/>
              </a:rPr>
              <a:t>un nastro a ricciolo largo,</a:t>
            </a:r>
            <a:br>
              <a:rPr lang="it-IT" i="1" dirty="0">
                <a:ea typeface="Times New Roman" panose="02020603050405020304" pitchFamily="18" charset="0"/>
              </a:rPr>
            </a:br>
            <a:r>
              <a:rPr lang="it-IT" i="1" dirty="0">
                <a:ea typeface="Times New Roman" panose="02020603050405020304" pitchFamily="18" charset="0"/>
              </a:rPr>
              <a:t>allucciolato d'oro,</a:t>
            </a:r>
            <a:br>
              <a:rPr lang="it-IT" i="1" dirty="0">
                <a:ea typeface="Times New Roman" panose="02020603050405020304" pitchFamily="18" charset="0"/>
              </a:rPr>
            </a:br>
            <a:r>
              <a:rPr lang="it-IT" i="1" dirty="0">
                <a:ea typeface="Times New Roman" panose="02020603050405020304" pitchFamily="18" charset="0"/>
              </a:rPr>
              <a:t>ricolmo di liquide stelle</a:t>
            </a:r>
            <a:br>
              <a:rPr lang="it-IT" i="1" dirty="0">
                <a:ea typeface="Times New Roman" panose="02020603050405020304" pitchFamily="18" charset="0"/>
              </a:rPr>
            </a:br>
            <a:r>
              <a:rPr lang="it-IT" i="1" dirty="0">
                <a:ea typeface="Times New Roman" panose="02020603050405020304" pitchFamily="18" charset="0"/>
              </a:rPr>
              <a:t>inghiottite dall'onda e sempre riaccese,</a:t>
            </a:r>
            <a:br>
              <a:rPr lang="it-IT" i="1" dirty="0">
                <a:ea typeface="Times New Roman" panose="02020603050405020304" pitchFamily="18" charset="0"/>
              </a:rPr>
            </a:br>
            <a:r>
              <a:rPr lang="it-IT" i="1" dirty="0">
                <a:ea typeface="Times New Roman" panose="02020603050405020304" pitchFamily="18" charset="0"/>
              </a:rPr>
              <a:t>e spumiglie e fiocchi di mare</a:t>
            </a:r>
            <a:br>
              <a:rPr lang="it-IT" i="1" dirty="0">
                <a:ea typeface="Times New Roman" panose="02020603050405020304" pitchFamily="18" charset="0"/>
              </a:rPr>
            </a:br>
            <a:r>
              <a:rPr lang="it-IT" i="1" dirty="0">
                <a:ea typeface="Times New Roman" panose="02020603050405020304" pitchFamily="18" charset="0"/>
              </a:rPr>
              <a:t>emblemi di specchi ritorti</a:t>
            </a:r>
            <a:br>
              <a:rPr lang="it-IT" i="1" dirty="0">
                <a:ea typeface="Times New Roman" panose="02020603050405020304" pitchFamily="18" charset="0"/>
              </a:rPr>
            </a:br>
            <a:r>
              <a:rPr lang="it-IT" i="1" dirty="0">
                <a:ea typeface="Times New Roman" panose="02020603050405020304" pitchFamily="18" charset="0"/>
              </a:rPr>
              <a:t>sparenti e riapparsi poi sciolti</a:t>
            </a:r>
            <a:br>
              <a:rPr lang="it-IT" i="1" dirty="0">
                <a:ea typeface="Times New Roman" panose="02020603050405020304" pitchFamily="18" charset="0"/>
              </a:rPr>
            </a:br>
            <a:r>
              <a:rPr lang="it-IT" i="1" dirty="0">
                <a:ea typeface="Times New Roman" panose="02020603050405020304" pitchFamily="18" charset="0"/>
              </a:rPr>
              <a:t>in barbagli, in scaglie di luce;</a:t>
            </a:r>
            <a:br>
              <a:rPr lang="it-IT" i="1" dirty="0">
                <a:ea typeface="Times New Roman" panose="02020603050405020304" pitchFamily="18" charset="0"/>
              </a:rPr>
            </a:br>
            <a:r>
              <a:rPr lang="it-IT" i="1" dirty="0">
                <a:ea typeface="Times New Roman" panose="02020603050405020304" pitchFamily="18" charset="0"/>
              </a:rPr>
              <a:t/>
            </a:r>
            <a:br>
              <a:rPr lang="it-IT" i="1" dirty="0">
                <a:ea typeface="Times New Roman" panose="02020603050405020304" pitchFamily="18" charset="0"/>
              </a:rPr>
            </a:br>
            <a:r>
              <a:rPr lang="it-IT" i="1" dirty="0">
                <a:ea typeface="Times New Roman" panose="02020603050405020304" pitchFamily="18" charset="0"/>
              </a:rPr>
              <a:t>e lasciava, la nave</a:t>
            </a:r>
            <a:br>
              <a:rPr lang="it-IT" i="1" dirty="0">
                <a:ea typeface="Times New Roman" panose="02020603050405020304" pitchFamily="18" charset="0"/>
              </a:rPr>
            </a:br>
            <a:r>
              <a:rPr lang="it-IT" i="1" dirty="0">
                <a:ea typeface="Times New Roman" panose="02020603050405020304" pitchFamily="18" charset="0"/>
              </a:rPr>
              <a:t>il lungo profilo del suo lento passare,</a:t>
            </a:r>
            <a:br>
              <a:rPr lang="it-IT" i="1" dirty="0">
                <a:ea typeface="Times New Roman" panose="02020603050405020304" pitchFamily="18" charset="0"/>
              </a:rPr>
            </a:br>
            <a:r>
              <a:rPr lang="it-IT" i="1" dirty="0">
                <a:ea typeface="Times New Roman" panose="02020603050405020304" pitchFamily="18" charset="0"/>
              </a:rPr>
              <a:t>e del nostro, più incerto,</a:t>
            </a:r>
            <a:br>
              <a:rPr lang="it-IT" i="1" dirty="0">
                <a:ea typeface="Times New Roman" panose="02020603050405020304" pitchFamily="18" charset="0"/>
              </a:rPr>
            </a:br>
            <a:r>
              <a:rPr lang="it-IT" i="1" dirty="0">
                <a:ea typeface="Times New Roman" panose="02020603050405020304" pitchFamily="18" charset="0"/>
              </a:rPr>
              <a:t>a memoria di mare scritta serrata, ma poi</a:t>
            </a:r>
            <a:br>
              <a:rPr lang="it-IT" i="1" dirty="0">
                <a:ea typeface="Times New Roman" panose="02020603050405020304" pitchFamily="18" charset="0"/>
              </a:rPr>
            </a:br>
            <a:r>
              <a:rPr lang="it-IT" i="1" dirty="0">
                <a:ea typeface="Times New Roman" panose="02020603050405020304" pitchFamily="18" charset="0"/>
              </a:rPr>
              <a:t>appena stretta la cima alla bitta, la nave</a:t>
            </a:r>
            <a:br>
              <a:rPr lang="it-IT" i="1" dirty="0">
                <a:ea typeface="Times New Roman" panose="02020603050405020304" pitchFamily="18" charset="0"/>
              </a:rPr>
            </a:br>
            <a:r>
              <a:rPr lang="it-IT" i="1" dirty="0">
                <a:ea typeface="Times New Roman" panose="02020603050405020304" pitchFamily="18" charset="0"/>
              </a:rPr>
              <a:t>viene solo richiesta di pronta consegna</a:t>
            </a:r>
            <a:br>
              <a:rPr lang="it-IT" i="1" dirty="0">
                <a:ea typeface="Times New Roman" panose="02020603050405020304" pitchFamily="18" charset="0"/>
              </a:rPr>
            </a:br>
            <a:r>
              <a:rPr lang="it-IT" i="1" dirty="0">
                <a:ea typeface="Times New Roman" panose="02020603050405020304" pitchFamily="18" charset="0"/>
              </a:rPr>
              <a:t>del pesce pescato</a:t>
            </a:r>
            <a:br>
              <a:rPr lang="it-IT" i="1" dirty="0">
                <a:ea typeface="Times New Roman" panose="02020603050405020304" pitchFamily="18" charset="0"/>
              </a:rPr>
            </a:br>
            <a:r>
              <a:rPr lang="it-IT" i="1" dirty="0">
                <a:ea typeface="Times New Roman" panose="02020603050405020304" pitchFamily="18" charset="0"/>
              </a:rPr>
              <a:t>ai camion del ghiaccio.</a:t>
            </a:r>
            <a:endParaRPr lang="it-IT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625" y="3505944"/>
            <a:ext cx="2910150" cy="2116969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68854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04691" y="6476682"/>
            <a:ext cx="312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Quattro poeti al femminile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800000" y="360000"/>
            <a:ext cx="18165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chemeClr val="accent4">
                    <a:lumMod val="75000"/>
                  </a:schemeClr>
                </a:solidFill>
              </a:rPr>
              <a:t>Donata Berra</a:t>
            </a:r>
            <a:endParaRPr lang="it-IT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996668" y="1180734"/>
            <a:ext cx="6096000" cy="25173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600"/>
              </a:spcAft>
            </a:pPr>
            <a:r>
              <a:rPr lang="it-IT" b="1" dirty="0">
                <a:solidFill>
                  <a:srgbClr val="2E74B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Bocca di Magra 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Alba sul Magra, a pelo d’onda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tese tra le maglie del sole ancora sbieco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le reti dei rammarichi notturni.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Tratte a ragione poi, poco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è il pescato: alghe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granchiolini spauriti, e sembra argento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qualche misero pesce: da ributtare in acqua</a:t>
            </a:r>
            <a:r>
              <a:rPr lang="it-IT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003143" y="1180734"/>
            <a:ext cx="6096000" cy="50136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600"/>
              </a:spcAft>
            </a:pPr>
            <a:r>
              <a:rPr lang="it-IT" b="1" dirty="0">
                <a:solidFill>
                  <a:srgbClr val="2E74B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Bocca di Magra IV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O non è meglio restare accanto al fiume,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dove l’acqua del Magra è più terrigna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e sa il dolce dei boschi, dei muschi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qui, non oltre la giostra della foce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che s’incapriccia di sale, ma poi torna,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un giro tra le arselle degli scogli,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un passo d’onda sotto chiglie rosse?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Fuori, dove lo sguardo si slontana,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sul grande mare laminato d’oro,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non c’è nessuno a trattenere il giorno,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questo giorno che ci lascia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al respiro lento dei navigli.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83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04691" y="6476682"/>
            <a:ext cx="312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Quattro poeti al femminile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800000" y="360000"/>
            <a:ext cx="18165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chemeClr val="accent4">
                    <a:lumMod val="75000"/>
                  </a:schemeClr>
                </a:solidFill>
              </a:rPr>
              <a:t>Donata Berra</a:t>
            </a:r>
            <a:endParaRPr lang="it-IT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834868" y="1321476"/>
            <a:ext cx="6096000" cy="3509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600"/>
              </a:spcAft>
            </a:pPr>
            <a:r>
              <a:rPr lang="it-IT" b="1" dirty="0">
                <a:solidFill>
                  <a:srgbClr val="2E74B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Vedute bernesi IV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E scendono i sentieri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tra vasi di gerani rosa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tra giochi di bambini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secchielli palloncini strilli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da ridere giù per le altalene, e proprio ora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calma la voce dice «oggi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hai già dato da mangiare al gatto?»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mentre come allora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scorre sontuoso il fiume verso Köln.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800"/>
              </a:spcBef>
              <a:spcAft>
                <a:spcPts val="600"/>
              </a:spcAft>
            </a:pPr>
            <a:endParaRPr lang="it-IT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387771" y="1321476"/>
            <a:ext cx="6096000" cy="31329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600"/>
              </a:spcAft>
            </a:pPr>
            <a:r>
              <a:rPr lang="it-IT" b="1" dirty="0">
                <a:solidFill>
                  <a:srgbClr val="2E74B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Vedute bernesi VII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Insomma lèvati se vuoi uscire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a che serve star dentro sonnecchiando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scendi agli umori, ingaggia marinai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salpa ancor oggi e poi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appena il vento infila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il piancito del ponte e incinge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alla vela di rada una gran pancia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esci, anche a sbalzo, e dillo</a:t>
            </a: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i="1" dirty="0">
                <a:ea typeface="Calibri" panose="020F0502020204030204" pitchFamily="34" charset="0"/>
                <a:cs typeface="Times New Roman" panose="02020603050405020304" pitchFamily="18" charset="0"/>
              </a:rPr>
              <a:t>dillo questo nome.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009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04691" y="6476682"/>
            <a:ext cx="312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Quattro poeti al femminile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800000" y="360000"/>
            <a:ext cx="2182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chemeClr val="accent4">
                    <a:lumMod val="75000"/>
                  </a:schemeClr>
                </a:solidFill>
              </a:rPr>
              <a:t>Giusi Quarenghi</a:t>
            </a:r>
            <a:endParaRPr lang="it-IT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800000" y="1233714"/>
            <a:ext cx="10000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ea typeface="Calibri" panose="020F0502020204030204" pitchFamily="34" charset="0"/>
              </a:rPr>
              <a:t>Nata </a:t>
            </a:r>
            <a:r>
              <a:rPr lang="it-IT" dirty="0">
                <a:ea typeface="Calibri" panose="020F0502020204030204" pitchFamily="34" charset="0"/>
              </a:rPr>
              <a:t>nel 1951 a Sottochiesa, una piccola frazione del comune di Taleggio, nel bergamasco, dove tuttora vive; della valle in cui è nata ha detto: «La mia valle era la mia isola». Ma da quest’isola si è allontanata con la fantasia per costruirsi una straordinaria vocazione di scrittrice per l’infanzia (e non solo): racconti, storielle, filastrocche, testi di divulgazione, sceneggiature, romanzi, fiabe, ma anche cinema, cartoni animati, fumetti; nel 2016 ha perfino proposto i </a:t>
            </a:r>
            <a:r>
              <a:rPr lang="it-IT" i="1" dirty="0">
                <a:ea typeface="Calibri" panose="020F0502020204030204" pitchFamily="34" charset="0"/>
              </a:rPr>
              <a:t>Salmi</a:t>
            </a:r>
            <a:r>
              <a:rPr lang="it-IT" dirty="0">
                <a:ea typeface="Calibri" panose="020F0502020204030204" pitchFamily="34" charset="0"/>
              </a:rPr>
              <a:t> "per voce di bambino". Ha in sostanza affrontato con grande competenza e varietà di linguaggio ogni sorta di </a:t>
            </a:r>
            <a:r>
              <a:rPr lang="it-IT" dirty="0" smtClean="0">
                <a:ea typeface="Calibri" panose="020F0502020204030204" pitchFamily="34" charset="0"/>
              </a:rPr>
              <a:t>scrittura.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834868" y="3439700"/>
            <a:ext cx="99652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ea typeface="Calibri" panose="020F0502020204030204" pitchFamily="34" charset="0"/>
              </a:rPr>
              <a:t>Nel 1999 pubblica la prima raccolta di poesie, </a:t>
            </a:r>
            <a:r>
              <a:rPr lang="it-IT" i="1" dirty="0">
                <a:ea typeface="Calibri" panose="020F0502020204030204" pitchFamily="34" charset="0"/>
              </a:rPr>
              <a:t>Ho incontrato l’inverno</a:t>
            </a:r>
            <a:r>
              <a:rPr lang="it-IT" dirty="0">
                <a:ea typeface="Calibri" panose="020F0502020204030204" pitchFamily="34" charset="0"/>
              </a:rPr>
              <a:t>, cui segue nel 2001 </a:t>
            </a:r>
            <a:r>
              <a:rPr lang="it-IT" i="1" dirty="0">
                <a:ea typeface="Calibri" panose="020F0502020204030204" pitchFamily="34" charset="0"/>
              </a:rPr>
              <a:t>Nota di passaggio</a:t>
            </a:r>
            <a:r>
              <a:rPr lang="it-IT" dirty="0">
                <a:ea typeface="Calibri" panose="020F0502020204030204" pitchFamily="34" charset="0"/>
              </a:rPr>
              <a:t>, “poesia al femminile”, e nel 2006 </a:t>
            </a:r>
            <a:r>
              <a:rPr lang="it-IT" i="1" dirty="0">
                <a:ea typeface="Calibri" panose="020F0502020204030204" pitchFamily="34" charset="0"/>
              </a:rPr>
              <a:t>Tiramore</a:t>
            </a:r>
            <a:r>
              <a:rPr lang="it-IT" dirty="0">
                <a:ea typeface="Calibri" panose="020F0502020204030204" pitchFamily="34" charset="0"/>
              </a:rPr>
              <a:t>. L’ultima silloge è del 2017, e si intitola </a:t>
            </a:r>
            <a:r>
              <a:rPr lang="it-IT" i="1" dirty="0">
                <a:ea typeface="Calibri" panose="020F0502020204030204" pitchFamily="34" charset="0"/>
              </a:rPr>
              <a:t>Basuràda</a:t>
            </a:r>
            <a:r>
              <a:rPr lang="it-IT" dirty="0">
                <a:ea typeface="Calibri" panose="020F0502020204030204" pitchFamily="34" charset="0"/>
              </a:rPr>
              <a:t>: come spiega l’autrice stessa, «Bas-ura è l'ora bassa a ridosso del tramonto, l'allargarsi quasi improvviso del giorno in una luce vasta e stillante, come di rugiada; così nella sera si insinua un sentimento d’aurora, chiasmo non solo temporale, eversivo e struggente. Quanta più luce, e che luce, nell’imminenza della notte».</a:t>
            </a:r>
          </a:p>
        </p:txBody>
      </p:sp>
    </p:spTree>
    <p:extLst>
      <p:ext uri="{BB962C8B-B14F-4D97-AF65-F5344CB8AC3E}">
        <p14:creationId xmlns:p14="http://schemas.microsoft.com/office/powerpoint/2010/main" val="253572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04691" y="6476682"/>
            <a:ext cx="312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Quattro poeti al femminile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800000" y="360000"/>
            <a:ext cx="2182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chemeClr val="accent4">
                    <a:lumMod val="75000"/>
                  </a:schemeClr>
                </a:solidFill>
              </a:rPr>
              <a:t>Giusi Quarenghi</a:t>
            </a:r>
            <a:endParaRPr lang="it-IT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800000" y="107020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52095" algn="just">
              <a:spcAft>
                <a:spcPts val="0"/>
              </a:spcAft>
            </a:pPr>
            <a:r>
              <a:rPr lang="it-IT" dirty="0">
                <a:ea typeface="Times New Roman" panose="02020603050405020304" pitchFamily="18" charset="0"/>
              </a:rPr>
              <a:t>Aspetta la notte la luce</a:t>
            </a:r>
          </a:p>
          <a:p>
            <a:pPr indent="252095" algn="just">
              <a:spcAft>
                <a:spcPts val="0"/>
              </a:spcAft>
            </a:pPr>
            <a:r>
              <a:rPr lang="it-IT" dirty="0">
                <a:ea typeface="Times New Roman" panose="02020603050405020304" pitchFamily="18" charset="0"/>
              </a:rPr>
              <a:t>che apre al cielo il respiro</a:t>
            </a:r>
          </a:p>
          <a:p>
            <a:pPr indent="252095" algn="just">
              <a:spcAft>
                <a:spcPts val="0"/>
              </a:spcAft>
            </a:pPr>
            <a:r>
              <a:rPr lang="it-IT" dirty="0">
                <a:ea typeface="Times New Roman" panose="02020603050405020304" pitchFamily="18" charset="0"/>
              </a:rPr>
              <a:t>Bianca silente soave</a:t>
            </a:r>
          </a:p>
          <a:p>
            <a:pPr indent="252095" algn="just">
              <a:spcAft>
                <a:spcPts val="0"/>
              </a:spcAft>
            </a:pPr>
            <a:r>
              <a:rPr lang="it-IT" dirty="0">
                <a:ea typeface="Times New Roman" panose="02020603050405020304" pitchFamily="18" charset="0"/>
              </a:rPr>
              <a:t>cammina gelata sulle punte</a:t>
            </a:r>
          </a:p>
          <a:p>
            <a:pPr indent="252095" algn="just">
              <a:spcAft>
                <a:spcPts val="0"/>
              </a:spcAft>
            </a:pPr>
            <a:r>
              <a:rPr lang="it-IT" dirty="0">
                <a:ea typeface="Times New Roman" panose="02020603050405020304" pitchFamily="18" charset="0"/>
              </a:rPr>
              <a:t>dei rami	tra i sassi e le stelle</a:t>
            </a:r>
          </a:p>
          <a:p>
            <a:pPr indent="252095" algn="just">
              <a:spcAft>
                <a:spcPts val="0"/>
              </a:spcAft>
            </a:pPr>
            <a:r>
              <a:rPr lang="it-IT" dirty="0">
                <a:ea typeface="Times New Roman" panose="02020603050405020304" pitchFamily="18" charset="0"/>
              </a:rPr>
              <a:t>Infante inarcata rotonda</a:t>
            </a:r>
          </a:p>
          <a:p>
            <a:pPr indent="252095" algn="just">
              <a:spcAft>
                <a:spcPts val="0"/>
              </a:spcAft>
            </a:pPr>
            <a:r>
              <a:rPr lang="it-IT" dirty="0">
                <a:ea typeface="Times New Roman" panose="02020603050405020304" pitchFamily="18" charset="0"/>
              </a:rPr>
              <a:t>dal basso illumina il cielo</a:t>
            </a:r>
          </a:p>
          <a:p>
            <a:pPr indent="252095" algn="just">
              <a:spcAft>
                <a:spcPts val="0"/>
              </a:spcAft>
              <a:tabLst>
                <a:tab pos="540385" algn="l"/>
                <a:tab pos="1170305" algn="l"/>
              </a:tabLst>
            </a:pPr>
            <a:r>
              <a:rPr lang="it-IT" dirty="0">
                <a:ea typeface="Times New Roman" panose="02020603050405020304" pitchFamily="18" charset="0"/>
              </a:rPr>
              <a:t>è	la neve	luce di terra</a:t>
            </a:r>
            <a:endParaRPr lang="it-IT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718628" y="355996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52095" algn="just">
              <a:tabLst>
                <a:tab pos="540385" algn="l"/>
                <a:tab pos="1170305" algn="l"/>
              </a:tabLst>
            </a:pPr>
            <a:r>
              <a:rPr lang="it-IT" dirty="0">
                <a:ea typeface="Times New Roman" panose="02020603050405020304" pitchFamily="18" charset="0"/>
              </a:rPr>
              <a:t>Questo autunno del bosco è lo svolo</a:t>
            </a:r>
          </a:p>
          <a:p>
            <a:pPr indent="252095" algn="just">
              <a:tabLst>
                <a:tab pos="540385" algn="l"/>
                <a:tab pos="1170305" algn="l"/>
              </a:tabLst>
            </a:pPr>
            <a:r>
              <a:rPr lang="it-IT" dirty="0">
                <a:ea typeface="Times New Roman" panose="02020603050405020304" pitchFamily="18" charset="0"/>
              </a:rPr>
              <a:t>della voce femmina</a:t>
            </a:r>
          </a:p>
          <a:p>
            <a:pPr indent="252095" algn="just">
              <a:tabLst>
                <a:tab pos="540385" algn="l"/>
                <a:tab pos="1170305" algn="l"/>
              </a:tabLst>
            </a:pPr>
            <a:r>
              <a:rPr lang="it-IT" dirty="0">
                <a:ea typeface="Times New Roman" panose="02020603050405020304" pitchFamily="18" charset="0"/>
              </a:rPr>
              <a:t>della terra	madre</a:t>
            </a:r>
          </a:p>
          <a:p>
            <a:pPr indent="252095" algn="just">
              <a:tabLst>
                <a:tab pos="540385" algn="l"/>
                <a:tab pos="1170305" algn="l"/>
              </a:tabLst>
            </a:pPr>
            <a:r>
              <a:rPr lang="it-IT" dirty="0">
                <a:ea typeface="Times New Roman" panose="02020603050405020304" pitchFamily="18" charset="0"/>
              </a:rPr>
              <a:t>che non so cosa pensa di notte</a:t>
            </a:r>
          </a:p>
          <a:p>
            <a:pPr indent="252095" algn="just">
              <a:tabLst>
                <a:tab pos="540385" algn="l"/>
                <a:tab pos="1170305" algn="l"/>
              </a:tabLst>
            </a:pPr>
            <a:r>
              <a:rPr lang="it-IT" dirty="0">
                <a:ea typeface="Times New Roman" panose="02020603050405020304" pitchFamily="18" charset="0"/>
              </a:rPr>
              <a:t>e i desideri cela</a:t>
            </a:r>
          </a:p>
          <a:p>
            <a:pPr indent="252095" algn="just">
              <a:tabLst>
                <a:tab pos="540385" algn="l"/>
                <a:tab pos="1170305" algn="l"/>
              </a:tabLst>
            </a:pPr>
            <a:r>
              <a:rPr lang="it-IT" dirty="0">
                <a:ea typeface="Times New Roman" panose="02020603050405020304" pitchFamily="18" charset="0"/>
              </a:rPr>
              <a:t>finché al sole	pur poco</a:t>
            </a:r>
          </a:p>
          <a:p>
            <a:pPr indent="252095" algn="just">
              <a:tabLst>
                <a:tab pos="540385" algn="l"/>
                <a:tab pos="1170305" algn="l"/>
              </a:tabLst>
            </a:pPr>
            <a:r>
              <a:rPr lang="it-IT" dirty="0">
                <a:ea typeface="Times New Roman" panose="02020603050405020304" pitchFamily="18" charset="0"/>
              </a:rPr>
              <a:t>li svela</a:t>
            </a:r>
          </a:p>
        </p:txBody>
      </p:sp>
    </p:spTree>
    <p:extLst>
      <p:ext uri="{BB962C8B-B14F-4D97-AF65-F5344CB8AC3E}">
        <p14:creationId xmlns:p14="http://schemas.microsoft.com/office/powerpoint/2010/main" val="15648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04691" y="6476682"/>
            <a:ext cx="312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Quattro poeti al femminile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800000" y="360000"/>
            <a:ext cx="2182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chemeClr val="accent4">
                    <a:lumMod val="75000"/>
                  </a:schemeClr>
                </a:solidFill>
              </a:rPr>
              <a:t>Giusi Quarenghi</a:t>
            </a:r>
            <a:endParaRPr lang="it-IT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756691" y="113095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52095" algn="just">
              <a:spcAft>
                <a:spcPts val="0"/>
              </a:spcAft>
              <a:tabLst>
                <a:tab pos="540385" algn="l"/>
                <a:tab pos="1170305" algn="l"/>
              </a:tabLst>
            </a:pPr>
            <a:r>
              <a:rPr lang="it-IT" dirty="0" smtClean="0">
                <a:ea typeface="Times New Roman" panose="02020603050405020304" pitchFamily="18" charset="0"/>
              </a:rPr>
              <a:t>***</a:t>
            </a:r>
          </a:p>
          <a:p>
            <a:pPr indent="252095" algn="just">
              <a:spcAft>
                <a:spcPts val="0"/>
              </a:spcAft>
              <a:tabLst>
                <a:tab pos="540385" algn="l"/>
                <a:tab pos="1170305" algn="l"/>
              </a:tabLst>
            </a:pPr>
            <a:r>
              <a:rPr lang="it-IT" dirty="0" smtClean="0">
                <a:ea typeface="Times New Roman" panose="02020603050405020304" pitchFamily="18" charset="0"/>
              </a:rPr>
              <a:t>A </a:t>
            </a:r>
            <a:r>
              <a:rPr lang="it-IT" dirty="0">
                <a:ea typeface="Times New Roman" panose="02020603050405020304" pitchFamily="18" charset="0"/>
              </a:rPr>
              <a:t>goccia a goccia mia madre muore	fiato</a:t>
            </a:r>
          </a:p>
          <a:p>
            <a:pPr indent="252095" algn="just">
              <a:spcAft>
                <a:spcPts val="0"/>
              </a:spcAft>
              <a:tabLst>
                <a:tab pos="540385" algn="l"/>
                <a:tab pos="1170305" algn="l"/>
              </a:tabLst>
            </a:pPr>
            <a:r>
              <a:rPr lang="it-IT" dirty="0">
                <a:ea typeface="Times New Roman" panose="02020603050405020304" pitchFamily="18" charset="0"/>
              </a:rPr>
              <a:t>su fiato sguardo su sguardo mia madre</a:t>
            </a:r>
          </a:p>
          <a:p>
            <a:pPr indent="252095" algn="just">
              <a:spcAft>
                <a:spcPts val="0"/>
              </a:spcAft>
              <a:tabLst>
                <a:tab pos="540385" algn="l"/>
                <a:tab pos="1170305" algn="l"/>
              </a:tabLst>
            </a:pPr>
            <a:r>
              <a:rPr lang="it-IT" dirty="0">
                <a:ea typeface="Times New Roman" panose="02020603050405020304" pitchFamily="18" charset="0"/>
              </a:rPr>
              <a:t>muore di poco in poco dal meno al niente</a:t>
            </a:r>
          </a:p>
          <a:p>
            <a:pPr indent="252095" algn="just">
              <a:spcAft>
                <a:spcPts val="0"/>
              </a:spcAft>
              <a:tabLst>
                <a:tab pos="540385" algn="l"/>
                <a:tab pos="1170305" algn="l"/>
              </a:tabLst>
            </a:pPr>
            <a:r>
              <a:rPr lang="it-IT" dirty="0">
                <a:ea typeface="Times New Roman" panose="02020603050405020304" pitchFamily="18" charset="0"/>
              </a:rPr>
              <a:t>mia madre muore		in stretta economia</a:t>
            </a:r>
          </a:p>
          <a:p>
            <a:pPr indent="252095" algn="just">
              <a:spcAft>
                <a:spcPts val="0"/>
              </a:spcAft>
              <a:tabLst>
                <a:tab pos="540385" algn="l"/>
                <a:tab pos="1170305" algn="l"/>
              </a:tabLst>
            </a:pPr>
            <a:r>
              <a:rPr lang="it-IT" dirty="0">
                <a:ea typeface="Times New Roman" panose="02020603050405020304" pitchFamily="18" charset="0"/>
              </a:rPr>
              <a:t>come faceva con ogni cosa buona perché</a:t>
            </a:r>
          </a:p>
          <a:p>
            <a:pPr indent="252095" algn="just">
              <a:spcAft>
                <a:spcPts val="0"/>
              </a:spcAft>
              <a:tabLst>
                <a:tab pos="540385" algn="l"/>
                <a:tab pos="1170305" algn="l"/>
              </a:tabLst>
            </a:pPr>
            <a:r>
              <a:rPr lang="it-IT" dirty="0">
                <a:ea typeface="Times New Roman" panose="02020603050405020304" pitchFamily="18" charset="0"/>
              </a:rPr>
              <a:t>durasse ancora un po’	solo con l’acqua</a:t>
            </a:r>
          </a:p>
          <a:p>
            <a:pPr indent="252095" algn="just">
              <a:spcAft>
                <a:spcPts val="0"/>
              </a:spcAft>
              <a:tabLst>
                <a:tab pos="540385" algn="l"/>
                <a:tab pos="1170305" algn="l"/>
              </a:tabLst>
            </a:pPr>
            <a:r>
              <a:rPr lang="it-IT" dirty="0">
                <a:ea typeface="Times New Roman" panose="02020603050405020304" pitchFamily="18" charset="0"/>
              </a:rPr>
              <a:t>si lasciava andare</a:t>
            </a:r>
          </a:p>
          <a:p>
            <a:pPr indent="252095" algn="just">
              <a:spcAft>
                <a:spcPts val="0"/>
              </a:spcAft>
              <a:tabLst>
                <a:tab pos="540385" algn="l"/>
                <a:tab pos="1170305" algn="l"/>
              </a:tabLst>
            </a:pPr>
            <a:r>
              <a:rPr lang="it-IT" dirty="0">
                <a:ea typeface="Times New Roman" panose="02020603050405020304" pitchFamily="18" charset="0"/>
              </a:rPr>
              <a:t>In piccoli respiri quieti	a mano</a:t>
            </a:r>
          </a:p>
          <a:p>
            <a:pPr indent="252095" algn="just">
              <a:spcAft>
                <a:spcPts val="0"/>
              </a:spcAft>
              <a:tabLst>
                <a:tab pos="540385" algn="l"/>
                <a:tab pos="1170305" algn="l"/>
              </a:tabLst>
            </a:pPr>
            <a:r>
              <a:rPr lang="it-IT" dirty="0">
                <a:ea typeface="Times New Roman" panose="02020603050405020304" pitchFamily="18" charset="0"/>
              </a:rPr>
              <a:t>a mano	si sfila dal suo corpo	 ritrova</a:t>
            </a:r>
          </a:p>
          <a:p>
            <a:pPr indent="252095" algn="just">
              <a:spcAft>
                <a:spcPts val="0"/>
              </a:spcAft>
              <a:tabLst>
                <a:tab pos="540385" algn="l"/>
                <a:tab pos="1170305" algn="l"/>
                <a:tab pos="1620520" algn="l"/>
              </a:tabLst>
            </a:pPr>
            <a:r>
              <a:rPr lang="it-IT" dirty="0">
                <a:ea typeface="Times New Roman" panose="02020603050405020304" pitchFamily="18" charset="0"/>
              </a:rPr>
              <a:t>l’insieme vuoto	e si riconsegna</a:t>
            </a:r>
          </a:p>
          <a:p>
            <a:pPr indent="252095" algn="just">
              <a:spcAft>
                <a:spcPts val="0"/>
              </a:spcAft>
              <a:tabLst>
                <a:tab pos="540385" algn="l"/>
                <a:tab pos="1170305" algn="l"/>
              </a:tabLst>
            </a:pPr>
            <a:r>
              <a:rPr lang="it-IT" dirty="0">
                <a:ea typeface="Times New Roman" panose="02020603050405020304" pitchFamily="18" charset="0"/>
              </a:rPr>
              <a:t>anche nella morte		</a:t>
            </a:r>
            <a:r>
              <a:rPr lang="it-IT" dirty="0" smtClean="0">
                <a:ea typeface="Times New Roman" panose="02020603050405020304" pitchFamily="18" charset="0"/>
              </a:rPr>
              <a:t>madre</a:t>
            </a:r>
            <a:endParaRPr lang="it-IT" dirty="0">
              <a:ea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592786" y="4267879"/>
            <a:ext cx="37864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>
              <a:spcAft>
                <a:spcPts val="0"/>
              </a:spcAft>
              <a:tabLst>
                <a:tab pos="540385" algn="l"/>
                <a:tab pos="1170305" algn="l"/>
              </a:tabLst>
            </a:pPr>
            <a:r>
              <a:rPr lang="it-IT" dirty="0" smtClean="0">
                <a:ea typeface="Times New Roman" panose="02020603050405020304" pitchFamily="18" charset="0"/>
              </a:rPr>
              <a:t>***</a:t>
            </a:r>
          </a:p>
          <a:p>
            <a:pPr indent="252095" algn="just">
              <a:spcAft>
                <a:spcPts val="0"/>
              </a:spcAft>
              <a:tabLst>
                <a:tab pos="540385" algn="l"/>
                <a:tab pos="1170305" algn="l"/>
              </a:tabLst>
            </a:pPr>
            <a:r>
              <a:rPr lang="it-IT" dirty="0" smtClean="0">
                <a:ea typeface="Times New Roman" panose="02020603050405020304" pitchFamily="18" charset="0"/>
              </a:rPr>
              <a:t>Amarti</a:t>
            </a:r>
            <a:r>
              <a:rPr lang="it-IT" dirty="0">
                <a:ea typeface="Times New Roman" panose="02020603050405020304" pitchFamily="18" charset="0"/>
              </a:rPr>
              <a:t>	figlio mio</a:t>
            </a:r>
          </a:p>
          <a:p>
            <a:pPr indent="252095" algn="just">
              <a:spcAft>
                <a:spcPts val="0"/>
              </a:spcAft>
              <a:tabLst>
                <a:tab pos="540385" algn="l"/>
                <a:tab pos="1170305" algn="l"/>
              </a:tabLst>
            </a:pPr>
            <a:r>
              <a:rPr lang="it-IT" dirty="0">
                <a:ea typeface="Times New Roman" panose="02020603050405020304" pitchFamily="18" charset="0"/>
              </a:rPr>
              <a:t>è amare il tuo segreto</a:t>
            </a:r>
          </a:p>
          <a:p>
            <a:pPr indent="252095" algn="just">
              <a:spcAft>
                <a:spcPts val="0"/>
              </a:spcAft>
              <a:tabLst>
                <a:tab pos="540385" algn="l"/>
                <a:tab pos="1170305" algn="l"/>
              </a:tabLst>
            </a:pPr>
            <a:r>
              <a:rPr lang="it-IT" dirty="0">
                <a:ea typeface="Times New Roman" panose="02020603050405020304" pitchFamily="18" charset="0"/>
              </a:rPr>
              <a:t>dove tu sei segreto</a:t>
            </a:r>
          </a:p>
          <a:p>
            <a:pPr indent="252095" algn="just">
              <a:spcAft>
                <a:spcPts val="0"/>
              </a:spcAft>
              <a:tabLst>
                <a:tab pos="540385" algn="l"/>
                <a:tab pos="1170305" algn="l"/>
              </a:tabLst>
            </a:pPr>
            <a:r>
              <a:rPr lang="it-IT" dirty="0">
                <a:ea typeface="Times New Roman" panose="02020603050405020304" pitchFamily="18" charset="0"/>
              </a:rPr>
              <a:t>segreto persino a te</a:t>
            </a:r>
          </a:p>
          <a:p>
            <a:pPr indent="252095" algn="just">
              <a:spcAft>
                <a:spcPts val="0"/>
              </a:spcAft>
              <a:tabLst>
                <a:tab pos="540385" algn="l"/>
                <a:tab pos="1170305" algn="l"/>
              </a:tabLst>
            </a:pPr>
            <a:r>
              <a:rPr lang="it-IT" dirty="0">
                <a:ea typeface="Times New Roman" panose="02020603050405020304" pitchFamily="18" charset="0"/>
              </a:rPr>
              <a:t>segreto a me che t’amo</a:t>
            </a:r>
          </a:p>
          <a:p>
            <a:pPr indent="252095" algn="just">
              <a:spcAft>
                <a:spcPts val="0"/>
              </a:spcAft>
              <a:tabLst>
                <a:tab pos="540385" algn="l"/>
                <a:tab pos="1170305" algn="l"/>
              </a:tabLst>
            </a:pPr>
            <a:r>
              <a:rPr lang="it-IT" dirty="0">
                <a:ea typeface="Times New Roman" panose="02020603050405020304" pitchFamily="18" charset="0"/>
              </a:rPr>
              <a:t>segreto perché ti amo</a:t>
            </a:r>
          </a:p>
        </p:txBody>
      </p:sp>
    </p:spTree>
    <p:extLst>
      <p:ext uri="{BB962C8B-B14F-4D97-AF65-F5344CB8AC3E}">
        <p14:creationId xmlns:p14="http://schemas.microsoft.com/office/powerpoint/2010/main" val="22038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04691" y="6476682"/>
            <a:ext cx="312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Quattro poeti al femminile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800000" y="360000"/>
            <a:ext cx="2182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chemeClr val="accent4">
                    <a:lumMod val="75000"/>
                  </a:schemeClr>
                </a:solidFill>
              </a:rPr>
              <a:t>Giusi Quarenghi</a:t>
            </a:r>
            <a:endParaRPr lang="it-IT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483491" y="760110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170305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Non temere		Maria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170305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 arrotolato le ali	lasciato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170305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il paradiso		Era troppo per me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170305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Voglio fermarmi qui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170305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nella tua casa di pane e di pietre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170305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nella tua voce 		bianca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170305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come polpa di castagno	Non temere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170305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Maria	sono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170305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 angelo portoghese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170305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volo senza annunci senza carte d’imbarco	Sono angelo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170305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zingaro	non temere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170305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Maria	le mie impronte sono	ali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170305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 le prenderanno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170305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 sapere chi sono le prenderanno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170305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Non servirà		non temere  Maria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170305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nemmeno loro sapranno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170305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quello che persino Dio ha scelto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170305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 non sapere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170305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	il piccolo infinito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170305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	il filo del labirinto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170305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170305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7242628" y="844371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52095" algn="just">
              <a:tabLst>
                <a:tab pos="540385" algn="l"/>
                <a:tab pos="990600" algn="l"/>
                <a:tab pos="1170305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 ogni creatura viva	Non temere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170305" algn="l"/>
              </a:tabLst>
            </a:pP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Maria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	Sono l’angelo degli elementi	respiro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170305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terra		cammino aria	bevo fuoco	morirò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170305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acqua	mio testimone il legno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170305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 cicatrici e fiori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170305" algn="l"/>
              </a:tabLst>
            </a:pPr>
            <a:r>
              <a:rPr lang="it-IT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 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braccio alla tua ombra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170305" algn="l"/>
              </a:tabLs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ascolto il tuo respiro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350645" algn="l"/>
                <a:tab pos="2070735" algn="l"/>
              </a:tabLs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partitura	incisa	cantata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350645" algn="l"/>
                <a:tab pos="2070735" algn="l"/>
              </a:tabLs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con lama d’amore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350645" algn="l"/>
                <a:tab pos="2070735" algn="l"/>
              </a:tabLs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e abbasso gli occhi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350645" algn="l"/>
                <a:tab pos="2070735" algn="l"/>
              </a:tabLs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a cercare il cielo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350645" algn="l"/>
                <a:tab pos="2070735" algn="l"/>
              </a:tabLs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350645" algn="l"/>
                <a:tab pos="2070735" algn="l"/>
              </a:tabLs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Perché un angelo?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350645" algn="l"/>
                <a:tab pos="2070735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Custodisce i sogni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350645" algn="l"/>
                <a:tab pos="2070735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	E la spirale?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350645" algn="l"/>
                <a:tab pos="2070735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È impronta del tempo profondo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350645" algn="l"/>
                <a:tab pos="2070735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	E le ali chiuse?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350645" algn="l"/>
                <a:tab pos="2070735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Sono arrivato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350645" algn="l"/>
                <a:tab pos="2070735" algn="l"/>
              </a:tabLs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dove volevo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dove sono voluto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217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04691" y="6476682"/>
            <a:ext cx="312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Quattro poeti al femminile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800000" y="360000"/>
            <a:ext cx="2182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chemeClr val="accent4">
                    <a:lumMod val="75000"/>
                  </a:schemeClr>
                </a:solidFill>
              </a:rPr>
              <a:t>Giusi Quarenghi</a:t>
            </a:r>
            <a:endParaRPr lang="it-IT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471886" y="299086"/>
            <a:ext cx="6096000" cy="59275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600"/>
              </a:spcAft>
            </a:pPr>
            <a:r>
              <a:rPr lang="it-IT" b="1" dirty="0">
                <a:solidFill>
                  <a:srgbClr val="2E74B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350645" algn="l"/>
                <a:tab pos="1710690" algn="l"/>
                <a:tab pos="1890395" algn="l"/>
                <a:tab pos="2610485" algn="l"/>
              </a:tabLst>
            </a:pPr>
            <a:r>
              <a:rPr lang="it-IT" dirty="0">
                <a:ea typeface="Times New Roman" panose="02020603050405020304" pitchFamily="18" charset="0"/>
              </a:rPr>
              <a:t>Vorranno pur dire qualcosa queste foglie</a:t>
            </a: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350645" algn="l"/>
                <a:tab pos="1710690" algn="l"/>
                <a:tab pos="1890395" algn="l"/>
                <a:tab pos="2610485" algn="l"/>
              </a:tabLst>
            </a:pPr>
            <a:r>
              <a:rPr lang="it-IT" dirty="0">
                <a:ea typeface="Times New Roman" panose="02020603050405020304" pitchFamily="18" charset="0"/>
              </a:rPr>
              <a:t>così lente a morire	che insistono</a:t>
            </a: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350645" algn="l"/>
                <a:tab pos="1710690" algn="l"/>
                <a:tab pos="1980565" algn="l"/>
                <a:tab pos="2610485" algn="l"/>
              </a:tabLst>
            </a:pPr>
            <a:r>
              <a:rPr lang="it-IT" dirty="0">
                <a:ea typeface="Times New Roman" panose="02020603050405020304" pitchFamily="18" charset="0"/>
              </a:rPr>
              <a:t>a stare sui rami d’inverno	i viali</a:t>
            </a: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350645" algn="l"/>
                <a:tab pos="1710690" algn="l"/>
                <a:tab pos="1980565" algn="l"/>
                <a:tab pos="2610485" algn="l"/>
              </a:tabLst>
            </a:pPr>
            <a:r>
              <a:rPr lang="it-IT" dirty="0">
                <a:ea typeface="Times New Roman" panose="02020603050405020304" pitchFamily="18" charset="0"/>
              </a:rPr>
              <a:t>in città ricolmi di gialli gloriosi di ruggini</a:t>
            </a: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350645" algn="l"/>
                <a:tab pos="1710690" algn="l"/>
                <a:tab pos="1980565" algn="l"/>
                <a:tab pos="2610485" algn="l"/>
              </a:tabLst>
            </a:pPr>
            <a:r>
              <a:rPr lang="it-IT" dirty="0">
                <a:ea typeface="Times New Roman" panose="02020603050405020304" pitchFamily="18" charset="0"/>
              </a:rPr>
              <a:t>caldi	il cielo che non trova dove infilarsi</a:t>
            </a: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350645" algn="l"/>
                <a:tab pos="1710690" algn="l"/>
                <a:tab pos="1980565" algn="l"/>
                <a:tab pos="2610485" algn="l"/>
              </a:tabLst>
            </a:pPr>
            <a:r>
              <a:rPr lang="it-IT" dirty="0">
                <a:ea typeface="Times New Roman" panose="02020603050405020304" pitchFamily="18" charset="0"/>
              </a:rPr>
              <a:t>le chiome compatte che il vento non smaglia</a:t>
            </a: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350645" algn="l"/>
                <a:tab pos="1710690" algn="l"/>
                <a:tab pos="1980565" algn="l"/>
                <a:tab pos="2610485" algn="l"/>
              </a:tabLst>
            </a:pPr>
            <a:r>
              <a:rPr lang="it-IT" dirty="0">
                <a:ea typeface="Times New Roman" panose="02020603050405020304" pitchFamily="18" charset="0"/>
              </a:rPr>
              <a:t>la pioggia non buca	vorranno pur dirmi</a:t>
            </a: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350645" algn="l"/>
                <a:tab pos="1710690" algn="l"/>
                <a:tab pos="1980565" algn="l"/>
                <a:tab pos="2610485" algn="l"/>
              </a:tabLst>
            </a:pPr>
            <a:r>
              <a:rPr lang="it-IT" dirty="0">
                <a:ea typeface="Times New Roman" panose="02020603050405020304" pitchFamily="18" charset="0"/>
              </a:rPr>
              <a:t>qualcosa</a:t>
            </a:r>
          </a:p>
          <a:p>
            <a:pPr>
              <a:lnSpc>
                <a:spcPct val="107000"/>
              </a:lnSpc>
              <a:spcBef>
                <a:spcPts val="800"/>
              </a:spcBef>
              <a:spcAft>
                <a:spcPts val="600"/>
              </a:spcAft>
            </a:pPr>
            <a:r>
              <a:rPr lang="it-IT" b="1" dirty="0">
                <a:solidFill>
                  <a:srgbClr val="2E74B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350645" algn="l"/>
                <a:tab pos="1710690" algn="l"/>
                <a:tab pos="1980565" algn="l"/>
                <a:tab pos="2610485" algn="l"/>
              </a:tabLst>
            </a:pPr>
            <a:r>
              <a:rPr lang="it-IT" dirty="0">
                <a:ea typeface="Times New Roman" panose="02020603050405020304" pitchFamily="18" charset="0"/>
              </a:rPr>
              <a:t>Lo ripongo con cura	ogni sera</a:t>
            </a: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350645" algn="l"/>
                <a:tab pos="1710690" algn="l"/>
                <a:tab pos="1980565" algn="l"/>
                <a:tab pos="2610485" algn="l"/>
              </a:tabLst>
            </a:pPr>
            <a:r>
              <a:rPr lang="it-IT" dirty="0">
                <a:ea typeface="Times New Roman" panose="02020603050405020304" pitchFamily="18" charset="0"/>
              </a:rPr>
              <a:t>a portata di mano		ma lo ripongo</a:t>
            </a: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350645" algn="l"/>
                <a:tab pos="1710690" algn="l"/>
                <a:tab pos="1980565" algn="l"/>
                <a:tab pos="2610485" algn="l"/>
              </a:tabLst>
            </a:pPr>
            <a:r>
              <a:rPr lang="it-IT" dirty="0">
                <a:ea typeface="Times New Roman" panose="02020603050405020304" pitchFamily="18" charset="0"/>
              </a:rPr>
              <a:t>non lo porto con me	lo ripongo</a:t>
            </a: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350645" algn="l"/>
                <a:tab pos="1710690" algn="l"/>
                <a:tab pos="1980565" algn="l"/>
                <a:tab pos="2610485" algn="l"/>
              </a:tabLst>
            </a:pPr>
            <a:r>
              <a:rPr lang="it-IT" dirty="0">
                <a:ea typeface="Times New Roman" panose="02020603050405020304" pitchFamily="18" charset="0"/>
              </a:rPr>
              <a:t>col suo carico buio</a:t>
            </a: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350645" algn="l"/>
                <a:tab pos="1710690" algn="l"/>
                <a:tab pos="1980565" algn="l"/>
                <a:tab pos="2610485" algn="l"/>
              </a:tabLst>
            </a:pPr>
            <a:r>
              <a:rPr lang="it-IT" dirty="0">
                <a:ea typeface="Times New Roman" panose="02020603050405020304" pitchFamily="18" charset="0"/>
              </a:rPr>
              <a:t>Al mattino ritrovo ogni cosa</a:t>
            </a: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350645" algn="l"/>
                <a:tab pos="1710690" algn="l"/>
                <a:tab pos="1980565" algn="l"/>
                <a:tab pos="2610485" algn="l"/>
              </a:tabLst>
            </a:pPr>
            <a:r>
              <a:rPr lang="it-IT" dirty="0">
                <a:ea typeface="Times New Roman" panose="02020603050405020304" pitchFamily="18" charset="0"/>
              </a:rPr>
              <a:t>l’orologio le fedi gli occhiali</a:t>
            </a: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350645" algn="l"/>
                <a:tab pos="1710690" algn="l"/>
                <a:tab pos="1980565" algn="l"/>
                <a:tab pos="2610485" algn="l"/>
              </a:tabLst>
            </a:pPr>
            <a:r>
              <a:rPr lang="it-IT" dirty="0">
                <a:ea typeface="Times New Roman" panose="02020603050405020304" pitchFamily="18" charset="0"/>
              </a:rPr>
              <a:t>le parole i vólti l’attesa il cuore</a:t>
            </a: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350645" algn="l"/>
                <a:tab pos="1710690" algn="l"/>
                <a:tab pos="1980565" algn="l"/>
                <a:tab pos="2610485" algn="l"/>
              </a:tabLst>
            </a:pPr>
            <a:r>
              <a:rPr lang="it-IT" dirty="0">
                <a:ea typeface="Times New Roman" panose="02020603050405020304" pitchFamily="18" charset="0"/>
              </a:rPr>
              <a:t>no		non il cuore</a:t>
            </a:r>
          </a:p>
          <a:p>
            <a:pPr indent="252095" algn="just">
              <a:spcAft>
                <a:spcPts val="0"/>
              </a:spcAft>
              <a:tabLst>
                <a:tab pos="540385" algn="l"/>
                <a:tab pos="990600" algn="l"/>
                <a:tab pos="1350645" algn="l"/>
                <a:tab pos="1710690" algn="l"/>
                <a:tab pos="1980565" algn="l"/>
                <a:tab pos="2610485" algn="l"/>
              </a:tabLst>
            </a:pPr>
            <a:r>
              <a:rPr lang="it-IT" dirty="0">
                <a:ea typeface="Times New Roman" panose="02020603050405020304" pitchFamily="18" charset="0"/>
              </a:rPr>
              <a:t>non là dove l’avevo lasciato</a:t>
            </a:r>
          </a:p>
          <a:p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con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il suo carico buio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628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04691" y="6476682"/>
            <a:ext cx="312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Quattro poeti al femminile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800000" y="360000"/>
            <a:ext cx="2496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chemeClr val="accent4">
                    <a:lumMod val="75000"/>
                  </a:schemeClr>
                </a:solidFill>
              </a:rPr>
              <a:t>Chandra Candiani</a:t>
            </a:r>
            <a:endParaRPr lang="it-IT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800000" y="1113695"/>
            <a:ext cx="101017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ea typeface="Calibri" panose="020F0502020204030204" pitchFamily="34" charset="0"/>
              </a:rPr>
              <a:t>Poetessa </a:t>
            </a:r>
            <a:r>
              <a:rPr lang="it-IT" dirty="0">
                <a:ea typeface="Calibri" panose="020F0502020204030204" pitchFamily="34" charset="0"/>
              </a:rPr>
              <a:t>milanese di origini russe (1952), ha pubblicato finora le raccolte </a:t>
            </a:r>
            <a:r>
              <a:rPr lang="it-IT" i="1" dirty="0">
                <a:ea typeface="Calibri" panose="020F0502020204030204" pitchFamily="34" charset="0"/>
              </a:rPr>
              <a:t>Io con vestito leggero</a:t>
            </a:r>
            <a:r>
              <a:rPr lang="it-IT" dirty="0">
                <a:ea typeface="Calibri" panose="020F0502020204030204" pitchFamily="34" charset="0"/>
              </a:rPr>
              <a:t> (2005), </a:t>
            </a:r>
            <a:r>
              <a:rPr lang="it-IT" i="1" dirty="0">
                <a:ea typeface="Calibri" panose="020F0502020204030204" pitchFamily="34" charset="0"/>
              </a:rPr>
              <a:t>La nave di nebbia</a:t>
            </a:r>
            <a:r>
              <a:rPr lang="it-IT" dirty="0">
                <a:ea typeface="Calibri" panose="020F0502020204030204" pitchFamily="34" charset="0"/>
              </a:rPr>
              <a:t> (2005), </a:t>
            </a:r>
            <a:r>
              <a:rPr lang="it-IT" i="1" dirty="0">
                <a:ea typeface="Calibri" panose="020F0502020204030204" pitchFamily="34" charset="0"/>
              </a:rPr>
              <a:t>La porta </a:t>
            </a:r>
            <a:r>
              <a:rPr lang="it-IT" dirty="0">
                <a:ea typeface="Calibri" panose="020F0502020204030204" pitchFamily="34" charset="0"/>
              </a:rPr>
              <a:t>(2006), </a:t>
            </a:r>
            <a:r>
              <a:rPr lang="it-IT" i="1" dirty="0">
                <a:ea typeface="Calibri" panose="020F0502020204030204" pitchFamily="34" charset="0"/>
              </a:rPr>
              <a:t>La bambina pugile ovvero la precisione dell'amore</a:t>
            </a:r>
            <a:r>
              <a:rPr lang="it-IT" dirty="0">
                <a:ea typeface="Calibri" panose="020F0502020204030204" pitchFamily="34" charset="0"/>
              </a:rPr>
              <a:t> (2014), </a:t>
            </a:r>
            <a:r>
              <a:rPr lang="it-IT" i="1" dirty="0">
                <a:ea typeface="Calibri" panose="020F0502020204030204" pitchFamily="34" charset="0"/>
              </a:rPr>
              <a:t>Bevendo il tè con i morti</a:t>
            </a:r>
            <a:r>
              <a:rPr lang="it-IT" dirty="0">
                <a:ea typeface="Calibri" panose="020F0502020204030204" pitchFamily="34" charset="0"/>
              </a:rPr>
              <a:t> (2015) e </a:t>
            </a:r>
            <a:r>
              <a:rPr lang="it-IT" i="1" dirty="0">
                <a:ea typeface="Times New Roman" panose="02020603050405020304" pitchFamily="18" charset="0"/>
              </a:rPr>
              <a:t>Fatti vivo</a:t>
            </a:r>
            <a:r>
              <a:rPr lang="it-IT" dirty="0">
                <a:ea typeface="Calibri" panose="020F0502020204030204" pitchFamily="34" charset="0"/>
              </a:rPr>
              <a:t> (Einaudi 2017). I riferimenti culturali cui attinge sono per lo più estranei alla tradizione italiana, spaziando dai poeti russi a quelli orientali, da Kabir a Tagore, da John Donne a Emily Emily Dickinson a Rilke</a:t>
            </a:r>
            <a:r>
              <a:rPr lang="it-IT" dirty="0" smtClean="0"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it-IT" dirty="0"/>
              <a:t>Alla base della sua concezione del mondo sta la capacità di «mantenere il canale della parola libero per altri ascolti, per altre visite, [la capacità] di ascoltare l’essenziale»: fondamentale è infatti per lei salvare la parola in via d’estinzione, offrire agli uomini una lettura del reale che vada oltre il puro dato fisico, perché «poesia è conoscenza e passione» e le parole sono «</a:t>
            </a:r>
            <a:r>
              <a:rPr lang="it-IT" i="1" dirty="0"/>
              <a:t>segni sulla pelle del mondo</a:t>
            </a:r>
            <a:r>
              <a:rPr lang="it-IT" dirty="0"/>
              <a:t>». Anche il dolore interpella drammaticamente questa singolare poetessa («Il dolore degli altri / non mi sta in mano / e nemmeno in gola / più che altro sta nel petto / nella sua memoria / luogo schivo / che fa stazione / che scartavetra le fughe»), portandola a ricercare una comunanza di intenti e una consonanza di sentimenti con l’umanità intera.</a:t>
            </a:r>
          </a:p>
          <a:p>
            <a:pPr algn="just"/>
            <a:r>
              <a:rPr lang="it-IT" dirty="0"/>
              <a:t>La raccolta più significativa è certamente </a:t>
            </a:r>
            <a:r>
              <a:rPr lang="it-IT" i="1" dirty="0"/>
              <a:t>La bambina pugile ovvero La precisione dell’amore</a:t>
            </a:r>
            <a:r>
              <a:rPr lang="it-IT" dirty="0"/>
              <a:t>: un canzoniere che, fin dal titolo ossimorico, scandisce le tappe dell’amore in tutte le sue sfumature</a:t>
            </a:r>
          </a:p>
        </p:txBody>
      </p:sp>
    </p:spTree>
    <p:extLst>
      <p:ext uri="{BB962C8B-B14F-4D97-AF65-F5344CB8AC3E}">
        <p14:creationId xmlns:p14="http://schemas.microsoft.com/office/powerpoint/2010/main" val="66086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04691" y="6476682"/>
            <a:ext cx="312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Quattro poeti al femminile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841500" y="965200"/>
            <a:ext cx="97881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Gioconda Beatrice Salvadori Paleotti, nota in campo letterario come Joyce Lussu, moglie in seconde nozze del grande antifascista sardo Emilio Lussu.</a:t>
            </a:r>
          </a:p>
          <a:p>
            <a:pPr algn="just"/>
            <a:r>
              <a:rPr lang="it-IT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Antifascista, partigiana, medaglia d'argento al valor militare, capitano nelle brigate “Giustizia e Libertà”, attiva nel dopoguerra in organizzazioni pacifiste internazionali.</a:t>
            </a:r>
          </a:p>
          <a:p>
            <a:pPr algn="just"/>
            <a:r>
              <a:rPr lang="it-IT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Nata a Firenze nel 1912, esule in Svizzera, laureata a Parigi in Lettere e a Lisbona in Filologia; nel dopoguerra fu promotrice dell'Unione Donne Italiane, militò per qualche tempo nel Partito Socialista Italiano, entrando nel 1948 nella direzione nazionale; in seguito preferì tornare ad occuparsi di attività culturali.</a:t>
            </a:r>
          </a:p>
          <a:p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1800000" y="360000"/>
            <a:ext cx="1664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chemeClr val="accent4">
                    <a:lumMod val="75000"/>
                  </a:schemeClr>
                </a:solidFill>
              </a:rPr>
              <a:t>Joyce Lussu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841500" y="3633801"/>
            <a:ext cx="9575800" cy="214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Il titolo della sua </a:t>
            </a:r>
            <a:r>
              <a:rPr lang="it-IT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raccolta più importante, </a:t>
            </a:r>
            <a:r>
              <a:rPr lang="it-IT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Inventario delle cose certe</a:t>
            </a:r>
            <a:r>
              <a:rPr lang="it-IT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(1998), indica </a:t>
            </a:r>
            <a:r>
              <a:rPr lang="it-IT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IT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sua scelta di inventariare, di registrare e investigare i fatti per sviscerarne la dimensione profetica, proponendola poi in un linguaggio genuino e lineare. Questa ricerca di semplicità stilistica, di trasparenza espressiva le viene </a:t>
            </a:r>
            <a:r>
              <a:rPr lang="it-IT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anche dall’insegnamento </a:t>
            </a:r>
            <a:r>
              <a:rPr lang="it-IT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ricevuto dal grande poeta turco Nazim Hikmet, da lei conosciuto nel 1958 a un congresso per la pace a Stoccolma, e da lei tradotto in italiano fin dal 1965.</a:t>
            </a:r>
            <a:endParaRPr lang="it-IT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7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04691" y="6476682"/>
            <a:ext cx="312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Quattro poeti al femminile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800000" y="360000"/>
            <a:ext cx="2496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smtClean="0">
                <a:solidFill>
                  <a:schemeClr val="accent4">
                    <a:lumMod val="75000"/>
                  </a:schemeClr>
                </a:solidFill>
              </a:rPr>
              <a:t>Chandra Candiani</a:t>
            </a:r>
            <a:endParaRPr lang="it-IT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394857" y="1195537"/>
            <a:ext cx="6096000" cy="51173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La vita nuova</a:t>
            </a:r>
            <a:b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arriva taciturna</a:t>
            </a:r>
            <a:b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dentro la vecchia vita</a:t>
            </a:r>
            <a:b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arriva come una morte</a:t>
            </a:r>
            <a:b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uno schianto</a:t>
            </a:r>
            <a:b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qualcuno che spintona così forte</a:t>
            </a:r>
            <a:b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un crollo.</a:t>
            </a:r>
            <a:b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È una scrittura tanto precisa</a:t>
            </a:r>
            <a:b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e netta da non lasciare dubbi</a:t>
            </a:r>
            <a:b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né sfumature di senso eppure</a:t>
            </a:r>
            <a:b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non dà direzioni né mete.</a:t>
            </a:r>
            <a:b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La vita nuova irrompe</a:t>
            </a:r>
            <a:b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come un vecchio che cade</a:t>
            </a:r>
            <a:b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sul ghiaccio, un pensiero</a:t>
            </a:r>
            <a:b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davanti a un muro, la</a:t>
            </a:r>
            <a:b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sirena di un’ambulanza.</a:t>
            </a:r>
            <a:b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778171" y="1195537"/>
            <a:ext cx="6096000" cy="48341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Non ci sono feriti</a:t>
            </a:r>
            <a:b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né annunci di sciagura</a:t>
            </a:r>
            <a:b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solo noi da convincere</a:t>
            </a:r>
            <a:b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a lasciar perdere il miraggio</a:t>
            </a:r>
            <a:b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di una vita rettilinea, di un</a:t>
            </a:r>
            <a:b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orizzonte, lasciarsi curvare,</a:t>
            </a:r>
            <a:b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piegare alla tenerezza</a:t>
            </a:r>
            <a:b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delle anse del destino.</a:t>
            </a:r>
            <a:b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La vita nuova</a:t>
            </a:r>
            <a:b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è come un grande tuono</a:t>
            </a:r>
            <a:b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sbriciolato</a:t>
            </a:r>
            <a:b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poi a poco a poco</a:t>
            </a:r>
            <a:b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l’erba si china</a:t>
            </a:r>
            <a:b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sotto la pioggia</a:t>
            </a:r>
            <a:b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la prende</a:t>
            </a:r>
            <a:b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la beve.</a:t>
            </a:r>
          </a:p>
        </p:txBody>
      </p:sp>
    </p:spTree>
    <p:extLst>
      <p:ext uri="{BB962C8B-B14F-4D97-AF65-F5344CB8AC3E}">
        <p14:creationId xmlns:p14="http://schemas.microsoft.com/office/powerpoint/2010/main" val="163657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04691" y="6476682"/>
            <a:ext cx="312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Quattro poeti al femminile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800000" y="360000"/>
            <a:ext cx="2496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smtClean="0">
                <a:solidFill>
                  <a:schemeClr val="accent4">
                    <a:lumMod val="75000"/>
                  </a:schemeClr>
                </a:solidFill>
              </a:rPr>
              <a:t>Chandra Candiani</a:t>
            </a:r>
            <a:endParaRPr lang="it-IT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438400" y="1121963"/>
            <a:ext cx="6096000" cy="42267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ea typeface="Times New Roman" panose="02020603050405020304" pitchFamily="18" charset="0"/>
              </a:rPr>
              <a:t>Dunque c’è la luce</a:t>
            </a:r>
            <a:br>
              <a:rPr lang="it-IT" dirty="0">
                <a:ea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</a:rPr>
              <a:t>e ogni foglia è attaccata al ramo</a:t>
            </a:r>
            <a:br>
              <a:rPr lang="it-IT" dirty="0">
                <a:ea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</a:rPr>
              <a:t>con esatto amore</a:t>
            </a:r>
            <a:br>
              <a:rPr lang="it-IT" dirty="0">
                <a:ea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</a:rPr>
              <a:t>e ogni foglia in orario</a:t>
            </a:r>
            <a:br>
              <a:rPr lang="it-IT" dirty="0">
                <a:ea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</a:rPr>
              <a:t>lascia il ramo</a:t>
            </a:r>
            <a:br>
              <a:rPr lang="it-IT" dirty="0">
                <a:ea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</a:rPr>
              <a:t>con audace resa</a:t>
            </a:r>
            <a:br>
              <a:rPr lang="it-IT" dirty="0">
                <a:ea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</a:rPr>
              <a:t>e ogni uscire dalla soglia</a:t>
            </a:r>
            <a:br>
              <a:rPr lang="it-IT" dirty="0">
                <a:ea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</a:rPr>
              <a:t>del corpo è ricevuto</a:t>
            </a:r>
            <a:br>
              <a:rPr lang="it-IT" dirty="0">
                <a:ea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</a:rPr>
              <a:t>con unanime benvenuto</a:t>
            </a:r>
            <a:br>
              <a:rPr lang="it-IT" dirty="0">
                <a:ea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</a:rPr>
              <a:t>da quella scienza della gioia</a:t>
            </a:r>
            <a:br>
              <a:rPr lang="it-IT" dirty="0">
                <a:ea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</a:rPr>
              <a:t>che proprio ora proprio qui</a:t>
            </a:r>
            <a:br>
              <a:rPr lang="it-IT" dirty="0">
                <a:ea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</a:rPr>
              <a:t>riempie il foglio di ghirigori</a:t>
            </a:r>
            <a:br>
              <a:rPr lang="it-IT" dirty="0">
                <a:ea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</a:rPr>
              <a:t>per dirti che dunque</a:t>
            </a:r>
            <a:br>
              <a:rPr lang="it-IT" dirty="0">
                <a:ea typeface="Times New Roman" panose="02020603050405020304" pitchFamily="18" charset="0"/>
              </a:rPr>
            </a:br>
            <a:r>
              <a:rPr lang="it-IT" dirty="0">
                <a:ea typeface="Times New Roman" panose="02020603050405020304" pitchFamily="18" charset="0"/>
              </a:rPr>
              <a:t>la luce c’è.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275" y="1241424"/>
            <a:ext cx="5338161" cy="4003676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181998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04691" y="6476682"/>
            <a:ext cx="312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Quattro poeti al femminile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800000" y="360000"/>
            <a:ext cx="2496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smtClean="0">
                <a:solidFill>
                  <a:schemeClr val="accent4">
                    <a:lumMod val="75000"/>
                  </a:schemeClr>
                </a:solidFill>
              </a:rPr>
              <a:t>Chandra Candiani</a:t>
            </a:r>
            <a:endParaRPr lang="it-IT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394857" y="960941"/>
            <a:ext cx="6096000" cy="57004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Esiste 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la musica.</a:t>
            </a:r>
            <a:b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Esiste proprio,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come lenzuolo lampada</a:t>
            </a:r>
            <a:b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orologio e casa,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come nuvola,</a:t>
            </a:r>
            <a:b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quel suo disumano orto</a:t>
            </a:r>
            <a:b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d’intenzione</a:t>
            </a:r>
            <a:b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di ascoltare l’anima</a:t>
            </a:r>
            <a:b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esiste. Come domino</a:t>
            </a:r>
            <a:b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di note che si crollano addosso e fanno</a:t>
            </a:r>
            <a:b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insieme. Insieme si fanno, e sono fatte</a:t>
            </a:r>
            <a:b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musica. Qualcosa che abbiamo</a:t>
            </a:r>
            <a:b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perduto o dimenticato</a:t>
            </a:r>
            <a:b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o rotto forse</a:t>
            </a:r>
            <a:b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per mani troppo grevi, qualcosa</a:t>
            </a:r>
            <a:b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di spezzato. Un silenzio eseguito</a:t>
            </a:r>
            <a:b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un’anima di ghiaccio</a:t>
            </a:r>
            <a:b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conservata sotto sale.</a:t>
            </a:r>
            <a:b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590971" y="3828778"/>
            <a:ext cx="6096000" cy="2463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Ma cosa cosa ho perduto</a:t>
            </a:r>
            <a:b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io, mentre ti ascolto</a:t>
            </a:r>
            <a:b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cara faccia del nulla</a:t>
            </a:r>
            <a:b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caro amore senza direzione</a:t>
            </a:r>
            <a:b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care ossa: grazie grazie</a:t>
            </a:r>
            <a:b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c’è stato qualcuno</a:t>
            </a:r>
            <a:b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prima di me. È ora</a:t>
            </a:r>
            <a:b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di affrontare la musica.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71" y="560055"/>
            <a:ext cx="3810000" cy="2857500"/>
          </a:xfrm>
          <a:prstGeom prst="rect">
            <a:avLst/>
          </a:prstGeom>
          <a:effectLst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val="382038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04691" y="6476682"/>
            <a:ext cx="312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Quattro poeti al femminile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800000" y="360000"/>
            <a:ext cx="2496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smtClean="0">
                <a:solidFill>
                  <a:schemeClr val="accent4">
                    <a:lumMod val="75000"/>
                  </a:schemeClr>
                </a:solidFill>
              </a:rPr>
              <a:t>Chandra Candiani</a:t>
            </a:r>
            <a:endParaRPr lang="it-IT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394858" y="1056480"/>
            <a:ext cx="6096000" cy="56048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Siamo nuvole</a:t>
            </a:r>
            <a:b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i nomi complicano la tessitura</a:t>
            </a:r>
            <a:b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ma siamo nuvole,</a:t>
            </a:r>
            <a:b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notturne mattiniere</a:t>
            </a:r>
            <a:b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dipende,</a:t>
            </a:r>
            <a:b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oltraggiose spaurite</a:t>
            </a:r>
            <a:b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candide sprezzanti,</a:t>
            </a:r>
            <a:b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cavalieri e cavalcature</a:t>
            </a:r>
            <a:b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bastimenti e animali</a:t>
            </a:r>
            <a:b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siamo pronte</a:t>
            </a:r>
            <a:b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a dissolverci con fierezza</a:t>
            </a:r>
            <a:b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in quel tutto pacatissimo</a:t>
            </a:r>
            <a:b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del cielo ultimo</a:t>
            </a:r>
            <a:b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che ci affida il mondo.</a:t>
            </a:r>
            <a:b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Siamo nuvole</a:t>
            </a:r>
            <a:b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cambiamo vita di frequente</a:t>
            </a:r>
            <a:b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lì, sopra il disordine della realtà</a:t>
            </a:r>
            <a:b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il fondo</a:t>
            </a:r>
            <a:b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sereno delle cose,</a:t>
            </a:r>
            <a:b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la pioggia</a:t>
            </a:r>
            <a:b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la sete.</a:t>
            </a:r>
            <a:endParaRPr lang="it-IT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7647"/>
            <a:ext cx="5602514" cy="3735009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135107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747291" y="2666682"/>
            <a:ext cx="89450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 smtClean="0">
                <a:solidFill>
                  <a:srgbClr val="FF0000"/>
                </a:solidFill>
              </a:rPr>
              <a:t>Quattro poeti al femminile</a:t>
            </a:r>
            <a:endParaRPr lang="it-IT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0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04691" y="6476682"/>
            <a:ext cx="312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Quattro poeti al femminile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25800" y="736600"/>
            <a:ext cx="4453463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/>
              <a:t>Che cos’è la poesia?</a:t>
            </a:r>
            <a:br>
              <a:rPr lang="it-IT" sz="1600" i="1" dirty="0"/>
            </a:br>
            <a:r>
              <a:rPr lang="it-IT" sz="1600" i="1" dirty="0"/>
              <a:t>Non è un problema</a:t>
            </a:r>
            <a:br>
              <a:rPr lang="it-IT" sz="1600" i="1" dirty="0"/>
            </a:br>
            <a:r>
              <a:rPr lang="it-IT" sz="1600" i="1" dirty="0"/>
              <a:t>difficile da risolvere.</a:t>
            </a:r>
            <a:br>
              <a:rPr lang="it-IT" sz="1600" i="1" dirty="0"/>
            </a:br>
            <a:r>
              <a:rPr lang="it-IT" sz="1600" i="1" dirty="0"/>
              <a:t>Basta andare in giro con un pezzo di carta</a:t>
            </a:r>
            <a:br>
              <a:rPr lang="it-IT" sz="1600" i="1" dirty="0"/>
            </a:br>
            <a:r>
              <a:rPr lang="it-IT" sz="1600" i="1" dirty="0"/>
              <a:t>su cui sono tracciate parole</a:t>
            </a:r>
            <a:br>
              <a:rPr lang="it-IT" sz="1600" i="1" dirty="0"/>
            </a:br>
            <a:r>
              <a:rPr lang="it-IT" sz="1600" i="1" dirty="0"/>
              <a:t>in righe diseguali</a:t>
            </a:r>
            <a:br>
              <a:rPr lang="it-IT" sz="1600" i="1" dirty="0"/>
            </a:br>
            <a:r>
              <a:rPr lang="it-IT" sz="1600" i="1" dirty="0"/>
              <a:t>e chiedere al primo che passa</a:t>
            </a:r>
            <a:br>
              <a:rPr lang="it-IT" sz="1600" i="1" dirty="0"/>
            </a:br>
            <a:r>
              <a:rPr lang="it-IT" sz="1600" i="1" dirty="0"/>
              <a:t>scusi, legga, le sembra una poesia?</a:t>
            </a:r>
            <a:br>
              <a:rPr lang="it-IT" sz="1600" i="1" dirty="0"/>
            </a:br>
            <a:r>
              <a:rPr lang="it-IT" sz="1600" i="1" dirty="0"/>
              <a:t>Se il primo passante</a:t>
            </a:r>
            <a:br>
              <a:rPr lang="it-IT" sz="1600" i="1" dirty="0"/>
            </a:br>
            <a:r>
              <a:rPr lang="it-IT" sz="1600" i="1" dirty="0"/>
              <a:t>è recalcitrante</a:t>
            </a:r>
            <a:br>
              <a:rPr lang="it-IT" sz="1600" i="1" dirty="0"/>
            </a:br>
            <a:r>
              <a:rPr lang="it-IT" sz="1600" i="1" dirty="0"/>
              <a:t>si prova con un altro</a:t>
            </a:r>
            <a:br>
              <a:rPr lang="it-IT" sz="1600" i="1" dirty="0"/>
            </a:br>
            <a:r>
              <a:rPr lang="it-IT" sz="1600" i="1" dirty="0"/>
              <a:t>e alla fine magari con qualche parente</a:t>
            </a:r>
            <a:br>
              <a:rPr lang="it-IT" sz="1600" i="1" dirty="0"/>
            </a:br>
            <a:r>
              <a:rPr lang="it-IT" sz="1600" i="1" dirty="0"/>
              <a:t>vicino o lontano</a:t>
            </a:r>
            <a:br>
              <a:rPr lang="it-IT" sz="1600" i="1" dirty="0"/>
            </a:br>
            <a:r>
              <a:rPr lang="it-IT" sz="1600" i="1" dirty="0"/>
              <a:t>con qualche conoscente o amico devoto.</a:t>
            </a:r>
            <a:br>
              <a:rPr lang="it-IT" sz="1600" i="1" dirty="0"/>
            </a:br>
            <a:r>
              <a:rPr lang="it-IT" sz="1600" i="1" dirty="0"/>
              <a:t>Uno si trova sempre</a:t>
            </a:r>
            <a:br>
              <a:rPr lang="it-IT" sz="1600" i="1" dirty="0"/>
            </a:br>
            <a:r>
              <a:rPr lang="it-IT" sz="1600" i="1" dirty="0"/>
              <a:t>che dice: è una poesia</a:t>
            </a:r>
            <a:br>
              <a:rPr lang="it-IT" sz="1600" i="1" dirty="0"/>
            </a:br>
            <a:r>
              <a:rPr lang="it-IT" sz="1600" i="1" dirty="0"/>
              <a:t>certo, che vuoi che sia,</a:t>
            </a:r>
            <a:br>
              <a:rPr lang="it-IT" sz="1600" i="1" dirty="0"/>
            </a:br>
            <a:r>
              <a:rPr lang="it-IT" sz="1600" i="1" dirty="0"/>
              <a:t>è bella, non c’è male.</a:t>
            </a:r>
            <a:br>
              <a:rPr lang="it-IT" sz="1600" i="1" dirty="0"/>
            </a:br>
            <a:r>
              <a:rPr lang="it-IT" sz="1600" i="1" dirty="0"/>
              <a:t>Dopo questa verifica</a:t>
            </a:r>
            <a:br>
              <a:rPr lang="it-IT" sz="1600" i="1" dirty="0"/>
            </a:br>
            <a:r>
              <a:rPr lang="it-IT" sz="1600" i="1" dirty="0"/>
              <a:t>si può andare a riempire un altro foglio</a:t>
            </a:r>
            <a:br>
              <a:rPr lang="it-IT" sz="1600" i="1" dirty="0"/>
            </a:br>
            <a:r>
              <a:rPr lang="it-IT" sz="1600" i="1" dirty="0"/>
              <a:t>di righe disuguali</a:t>
            </a:r>
            <a:br>
              <a:rPr lang="it-IT" sz="1600" i="1" dirty="0"/>
            </a:br>
            <a:r>
              <a:rPr lang="it-IT" sz="1600" i="1" dirty="0"/>
              <a:t>e cominciare da capo.</a:t>
            </a:r>
            <a:endParaRPr lang="it-IT" sz="1600" dirty="0"/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800000" y="360000"/>
            <a:ext cx="1664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chemeClr val="accent4">
                    <a:lumMod val="75000"/>
                  </a:schemeClr>
                </a:solidFill>
              </a:rPr>
              <a:t>Joyce Lussu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263" y="3629699"/>
            <a:ext cx="4057650" cy="2295984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413029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7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04691" y="6476682"/>
            <a:ext cx="312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Quattro poeti al femminile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800000" y="360000"/>
            <a:ext cx="1664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chemeClr val="accent4">
                    <a:lumMod val="75000"/>
                  </a:schemeClr>
                </a:solidFill>
              </a:rPr>
              <a:t>Joyce Lussu</a:t>
            </a:r>
          </a:p>
        </p:txBody>
      </p:sp>
      <p:sp>
        <p:nvSpPr>
          <p:cNvPr id="2" name="Rettangolo 1"/>
          <p:cNvSpPr/>
          <p:nvPr/>
        </p:nvSpPr>
        <p:spPr>
          <a:xfrm>
            <a:off x="3048000" y="1166843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it-IT" sz="1600" i="1" dirty="0">
                <a:latin typeface="+mj-lt"/>
                <a:ea typeface="Times New Roman" panose="02020603050405020304" pitchFamily="18" charset="0"/>
              </a:rPr>
              <a:t>La poesia</a:t>
            </a:r>
            <a:br>
              <a:rPr lang="it-IT" sz="1600" i="1" dirty="0">
                <a:latin typeface="+mj-lt"/>
                <a:ea typeface="Times New Roman" panose="02020603050405020304" pitchFamily="18" charset="0"/>
              </a:rPr>
            </a:br>
            <a:r>
              <a:rPr lang="it-IT" sz="1600" i="1" dirty="0">
                <a:latin typeface="+mj-lt"/>
                <a:ea typeface="Times New Roman" panose="02020603050405020304" pitchFamily="18" charset="0"/>
              </a:rPr>
              <a:t>è una bugia</a:t>
            </a:r>
            <a:br>
              <a:rPr lang="it-IT" sz="1600" i="1" dirty="0">
                <a:latin typeface="+mj-lt"/>
                <a:ea typeface="Times New Roman" panose="02020603050405020304" pitchFamily="18" charset="0"/>
              </a:rPr>
            </a:br>
            <a:r>
              <a:rPr lang="it-IT" sz="1600" i="1" dirty="0">
                <a:latin typeface="+mj-lt"/>
                <a:ea typeface="Times New Roman" panose="02020603050405020304" pitchFamily="18" charset="0"/>
              </a:rPr>
              <a:t>che sembra più vera del vero</a:t>
            </a:r>
            <a:br>
              <a:rPr lang="it-IT" sz="1600" i="1" dirty="0">
                <a:latin typeface="+mj-lt"/>
                <a:ea typeface="Times New Roman" panose="02020603050405020304" pitchFamily="18" charset="0"/>
              </a:rPr>
            </a:br>
            <a:r>
              <a:rPr lang="it-IT" sz="1600" i="1" dirty="0">
                <a:latin typeface="+mj-lt"/>
                <a:ea typeface="Times New Roman" panose="02020603050405020304" pitchFamily="18" charset="0"/>
              </a:rPr>
              <a:t>più vera della politica</a:t>
            </a:r>
            <a:br>
              <a:rPr lang="it-IT" sz="1600" i="1" dirty="0">
                <a:latin typeface="+mj-lt"/>
                <a:ea typeface="Times New Roman" panose="02020603050405020304" pitchFamily="18" charset="0"/>
              </a:rPr>
            </a:br>
            <a:r>
              <a:rPr lang="it-IT" sz="1600" i="1" dirty="0">
                <a:latin typeface="+mj-lt"/>
                <a:ea typeface="Times New Roman" panose="02020603050405020304" pitchFamily="18" charset="0"/>
              </a:rPr>
              <a:t>della psicologia</a:t>
            </a:r>
            <a:br>
              <a:rPr lang="it-IT" sz="1600" i="1" dirty="0">
                <a:latin typeface="+mj-lt"/>
                <a:ea typeface="Times New Roman" panose="02020603050405020304" pitchFamily="18" charset="0"/>
              </a:rPr>
            </a:br>
            <a:r>
              <a:rPr lang="it-IT" sz="1600" i="1" dirty="0">
                <a:latin typeface="+mj-lt"/>
                <a:ea typeface="Times New Roman" panose="02020603050405020304" pitchFamily="18" charset="0"/>
              </a:rPr>
              <a:t>e anche della matematica</a:t>
            </a:r>
            <a:br>
              <a:rPr lang="it-IT" sz="1600" i="1" dirty="0">
                <a:latin typeface="+mj-lt"/>
                <a:ea typeface="Times New Roman" panose="02020603050405020304" pitchFamily="18" charset="0"/>
              </a:rPr>
            </a:br>
            <a:r>
              <a:rPr lang="it-IT" sz="1600" i="1" dirty="0">
                <a:latin typeface="+mj-lt"/>
                <a:ea typeface="Times New Roman" panose="02020603050405020304" pitchFamily="18" charset="0"/>
              </a:rPr>
              <a:t>è una menzogna</a:t>
            </a:r>
            <a:br>
              <a:rPr lang="it-IT" sz="1600" i="1" dirty="0">
                <a:latin typeface="+mj-lt"/>
                <a:ea typeface="Times New Roman" panose="02020603050405020304" pitchFamily="18" charset="0"/>
              </a:rPr>
            </a:br>
            <a:r>
              <a:rPr lang="it-IT" sz="1600" i="1" dirty="0">
                <a:latin typeface="+mj-lt"/>
                <a:ea typeface="Times New Roman" panose="02020603050405020304" pitchFamily="18" charset="0"/>
              </a:rPr>
              <a:t>detta con estrema convinzione</a:t>
            </a:r>
            <a:br>
              <a:rPr lang="it-IT" sz="1600" i="1" dirty="0">
                <a:latin typeface="+mj-lt"/>
                <a:ea typeface="Times New Roman" panose="02020603050405020304" pitchFamily="18" charset="0"/>
              </a:rPr>
            </a:br>
            <a:r>
              <a:rPr lang="it-IT" sz="1600" i="1" dirty="0">
                <a:latin typeface="+mj-lt"/>
                <a:ea typeface="Times New Roman" panose="02020603050405020304" pitchFamily="18" charset="0"/>
              </a:rPr>
              <a:t>e passione</a:t>
            </a:r>
            <a:br>
              <a:rPr lang="it-IT" sz="1600" i="1" dirty="0">
                <a:latin typeface="+mj-lt"/>
                <a:ea typeface="Times New Roman" panose="02020603050405020304" pitchFamily="18" charset="0"/>
              </a:rPr>
            </a:br>
            <a:r>
              <a:rPr lang="it-IT" sz="1600" i="1" dirty="0">
                <a:latin typeface="+mj-lt"/>
                <a:ea typeface="Times New Roman" panose="02020603050405020304" pitchFamily="18" charset="0"/>
              </a:rPr>
              <a:t>uno specchio trasparente</a:t>
            </a:r>
            <a:br>
              <a:rPr lang="it-IT" sz="1600" i="1" dirty="0">
                <a:latin typeface="+mj-lt"/>
                <a:ea typeface="Times New Roman" panose="02020603050405020304" pitchFamily="18" charset="0"/>
              </a:rPr>
            </a:br>
            <a:r>
              <a:rPr lang="it-IT" sz="1600" i="1" dirty="0">
                <a:latin typeface="+mj-lt"/>
                <a:ea typeface="Times New Roman" panose="02020603050405020304" pitchFamily="18" charset="0"/>
              </a:rPr>
              <a:t>fragilissimo e deformante</a:t>
            </a:r>
            <a:br>
              <a:rPr lang="it-IT" sz="1600" i="1" dirty="0">
                <a:latin typeface="+mj-lt"/>
                <a:ea typeface="Times New Roman" panose="02020603050405020304" pitchFamily="18" charset="0"/>
              </a:rPr>
            </a:br>
            <a:r>
              <a:rPr lang="it-IT" sz="1600" i="1" dirty="0">
                <a:latin typeface="+mj-lt"/>
                <a:ea typeface="Times New Roman" panose="02020603050405020304" pitchFamily="18" charset="0"/>
              </a:rPr>
              <a:t>che appare solido come la tavola</a:t>
            </a:r>
            <a:br>
              <a:rPr lang="it-IT" sz="1600" i="1" dirty="0">
                <a:latin typeface="+mj-lt"/>
                <a:ea typeface="Times New Roman" panose="02020603050405020304" pitchFamily="18" charset="0"/>
              </a:rPr>
            </a:br>
            <a:r>
              <a:rPr lang="it-IT" sz="1600" i="1" dirty="0">
                <a:latin typeface="+mj-lt"/>
                <a:ea typeface="Times New Roman" panose="02020603050405020304" pitchFamily="18" charset="0"/>
              </a:rPr>
              <a:t>cui s’aggrappa il naufrago</a:t>
            </a:r>
            <a:br>
              <a:rPr lang="it-IT" sz="1600" i="1" dirty="0">
                <a:latin typeface="+mj-lt"/>
                <a:ea typeface="Times New Roman" panose="02020603050405020304" pitchFamily="18" charset="0"/>
              </a:rPr>
            </a:br>
            <a:r>
              <a:rPr lang="it-IT" sz="1600" i="1" dirty="0">
                <a:latin typeface="+mj-lt"/>
                <a:ea typeface="Times New Roman" panose="02020603050405020304" pitchFamily="18" charset="0"/>
              </a:rPr>
              <a:t>un catarifrangente</a:t>
            </a:r>
            <a:br>
              <a:rPr lang="it-IT" sz="1600" i="1" dirty="0">
                <a:latin typeface="+mj-lt"/>
                <a:ea typeface="Times New Roman" panose="02020603050405020304" pitchFamily="18" charset="0"/>
              </a:rPr>
            </a:br>
            <a:r>
              <a:rPr lang="it-IT" sz="1600" i="1" dirty="0">
                <a:latin typeface="+mj-lt"/>
                <a:ea typeface="Times New Roman" panose="02020603050405020304" pitchFamily="18" charset="0"/>
              </a:rPr>
              <a:t>notturno che brilla solo se lo illumini coi fari</a:t>
            </a:r>
            <a:br>
              <a:rPr lang="it-IT" sz="1600" i="1" dirty="0">
                <a:latin typeface="+mj-lt"/>
                <a:ea typeface="Times New Roman" panose="02020603050405020304" pitchFamily="18" charset="0"/>
              </a:rPr>
            </a:br>
            <a:r>
              <a:rPr lang="it-IT" sz="1600" i="1" dirty="0">
                <a:latin typeface="+mj-lt"/>
                <a:ea typeface="Times New Roman" panose="02020603050405020304" pitchFamily="18" charset="0"/>
              </a:rPr>
              <a:t>e subito sparisce nel buio.</a:t>
            </a:r>
            <a:endParaRPr lang="it-IT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767" y="1977572"/>
            <a:ext cx="3508375" cy="2120446"/>
          </a:xfrm>
          <a:prstGeom prst="rect">
            <a:avLst/>
          </a:prstGeom>
          <a:effectLst>
            <a:softEdge rad="12700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346432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04691" y="6476682"/>
            <a:ext cx="312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Quattro poeti al femminile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800000" y="360000"/>
            <a:ext cx="1664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chemeClr val="accent4">
                    <a:lumMod val="75000"/>
                  </a:schemeClr>
                </a:solidFill>
              </a:rPr>
              <a:t>Joyce Lussu</a:t>
            </a:r>
          </a:p>
        </p:txBody>
      </p:sp>
      <p:sp>
        <p:nvSpPr>
          <p:cNvPr id="2" name="Rettangolo 1"/>
          <p:cNvSpPr/>
          <p:nvPr/>
        </p:nvSpPr>
        <p:spPr>
          <a:xfrm>
            <a:off x="3048000" y="1114053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it-IT" sz="1600" i="1" dirty="0">
                <a:ea typeface="Times New Roman" panose="02020603050405020304" pitchFamily="18" charset="0"/>
              </a:rPr>
              <a:t>Continua per te la fatica diurna</a:t>
            </a:r>
            <a:br>
              <a:rPr lang="it-IT" sz="1600" i="1" dirty="0">
                <a:ea typeface="Times New Roman" panose="02020603050405020304" pitchFamily="18" charset="0"/>
              </a:rPr>
            </a:br>
            <a:r>
              <a:rPr lang="it-IT" sz="1600" i="1" dirty="0">
                <a:ea typeface="Times New Roman" panose="02020603050405020304" pitchFamily="18" charset="0"/>
              </a:rPr>
              <a:t>di ieri di oggi</a:t>
            </a:r>
            <a:br>
              <a:rPr lang="it-IT" sz="1600" i="1" dirty="0">
                <a:ea typeface="Times New Roman" panose="02020603050405020304" pitchFamily="18" charset="0"/>
              </a:rPr>
            </a:br>
            <a:r>
              <a:rPr lang="it-IT" sz="1600" i="1" dirty="0">
                <a:ea typeface="Times New Roman" panose="02020603050405020304" pitchFamily="18" charset="0"/>
              </a:rPr>
              <a:t>pesante è la brocca che porti dal fonte</a:t>
            </a:r>
            <a:br>
              <a:rPr lang="it-IT" sz="1600" i="1" dirty="0">
                <a:ea typeface="Times New Roman" panose="02020603050405020304" pitchFamily="18" charset="0"/>
              </a:rPr>
            </a:br>
            <a:r>
              <a:rPr lang="it-IT" sz="1600" i="1" dirty="0">
                <a:ea typeface="Times New Roman" panose="02020603050405020304" pitchFamily="18" charset="0"/>
              </a:rPr>
              <a:t>pesante il cammino in salita</a:t>
            </a:r>
            <a:br>
              <a:rPr lang="it-IT" sz="1600" i="1" dirty="0">
                <a:ea typeface="Times New Roman" panose="02020603050405020304" pitchFamily="18" charset="0"/>
              </a:rPr>
            </a:br>
            <a:r>
              <a:rPr lang="it-IT" sz="1600" i="1" dirty="0">
                <a:ea typeface="Times New Roman" panose="02020603050405020304" pitchFamily="18" charset="0"/>
              </a:rPr>
              <a:t>dai ciottoli tondi</a:t>
            </a:r>
            <a:br>
              <a:rPr lang="it-IT" sz="1600" i="1" dirty="0">
                <a:ea typeface="Times New Roman" panose="02020603050405020304" pitchFamily="18" charset="0"/>
              </a:rPr>
            </a:br>
            <a:r>
              <a:rPr lang="it-IT" sz="1600" i="1" dirty="0">
                <a:ea typeface="Times New Roman" panose="02020603050405020304" pitchFamily="18" charset="0"/>
              </a:rPr>
              <a:t>pesante la cesta di gialla farina</a:t>
            </a:r>
            <a:br>
              <a:rPr lang="it-IT" sz="1600" i="1" dirty="0">
                <a:ea typeface="Times New Roman" panose="02020603050405020304" pitchFamily="18" charset="0"/>
              </a:rPr>
            </a:br>
            <a:r>
              <a:rPr lang="it-IT" sz="1600" i="1" dirty="0">
                <a:ea typeface="Times New Roman" panose="02020603050405020304" pitchFamily="18" charset="0"/>
              </a:rPr>
              <a:t>che stacci</a:t>
            </a:r>
            <a:br>
              <a:rPr lang="it-IT" sz="1600" i="1" dirty="0">
                <a:ea typeface="Times New Roman" panose="02020603050405020304" pitchFamily="18" charset="0"/>
              </a:rPr>
            </a:br>
            <a:r>
              <a:rPr lang="it-IT" sz="1600" i="1" dirty="0">
                <a:ea typeface="Times New Roman" panose="02020603050405020304" pitchFamily="18" charset="0"/>
              </a:rPr>
              <a:t>pesanti quei tuoi fratelli aggrappati</a:t>
            </a:r>
            <a:br>
              <a:rPr lang="it-IT" sz="1600" i="1" dirty="0">
                <a:ea typeface="Times New Roman" panose="02020603050405020304" pitchFamily="18" charset="0"/>
              </a:rPr>
            </a:br>
            <a:r>
              <a:rPr lang="it-IT" sz="1600" i="1" dirty="0">
                <a:ea typeface="Times New Roman" panose="02020603050405020304" pitchFamily="18" charset="0"/>
              </a:rPr>
              <a:t>ai tuoi bracci</a:t>
            </a:r>
            <a:br>
              <a:rPr lang="it-IT" sz="1600" i="1" dirty="0">
                <a:ea typeface="Times New Roman" panose="02020603050405020304" pitchFamily="18" charset="0"/>
              </a:rPr>
            </a:br>
            <a:r>
              <a:rPr lang="it-IT" sz="1600" i="1" dirty="0">
                <a:ea typeface="Times New Roman" panose="02020603050405020304" pitchFamily="18" charset="0"/>
              </a:rPr>
              <a:t>eppure ti senti leggera</a:t>
            </a:r>
            <a:br>
              <a:rPr lang="it-IT" sz="1600" i="1" dirty="0">
                <a:ea typeface="Times New Roman" panose="02020603050405020304" pitchFamily="18" charset="0"/>
              </a:rPr>
            </a:br>
            <a:r>
              <a:rPr lang="it-IT" sz="1600" i="1" dirty="0">
                <a:ea typeface="Times New Roman" panose="02020603050405020304" pitchFamily="18" charset="0"/>
              </a:rPr>
              <a:t>leggera</a:t>
            </a:r>
            <a:br>
              <a:rPr lang="it-IT" sz="1600" i="1" dirty="0">
                <a:ea typeface="Times New Roman" panose="02020603050405020304" pitchFamily="18" charset="0"/>
              </a:rPr>
            </a:br>
            <a:r>
              <a:rPr lang="it-IT" sz="1600" i="1" dirty="0">
                <a:ea typeface="Times New Roman" panose="02020603050405020304" pitchFamily="18" charset="0"/>
              </a:rPr>
              <a:t>i gesti che compi</a:t>
            </a:r>
            <a:br>
              <a:rPr lang="it-IT" sz="1600" i="1" dirty="0">
                <a:ea typeface="Times New Roman" panose="02020603050405020304" pitchFamily="18" charset="0"/>
              </a:rPr>
            </a:br>
            <a:r>
              <a:rPr lang="it-IT" sz="1600" i="1" dirty="0">
                <a:ea typeface="Times New Roman" panose="02020603050405020304" pitchFamily="18" charset="0"/>
              </a:rPr>
              <a:t>son d’oggi di ieri</a:t>
            </a:r>
            <a:br>
              <a:rPr lang="it-IT" sz="1600" i="1" dirty="0">
                <a:ea typeface="Times New Roman" panose="02020603050405020304" pitchFamily="18" charset="0"/>
              </a:rPr>
            </a:br>
            <a:r>
              <a:rPr lang="it-IT" sz="1600" i="1" dirty="0">
                <a:ea typeface="Times New Roman" panose="02020603050405020304" pitchFamily="18" charset="0"/>
              </a:rPr>
              <a:t>le stesse parole</a:t>
            </a:r>
            <a:br>
              <a:rPr lang="it-IT" sz="1600" i="1" dirty="0">
                <a:ea typeface="Times New Roman" panose="02020603050405020304" pitchFamily="18" charset="0"/>
              </a:rPr>
            </a:br>
            <a:r>
              <a:rPr lang="it-IT" sz="1600" i="1" dirty="0">
                <a:ea typeface="Times New Roman" panose="02020603050405020304" pitchFamily="18" charset="0"/>
              </a:rPr>
              <a:t>tu dici</a:t>
            </a:r>
            <a:br>
              <a:rPr lang="it-IT" sz="1600" i="1" dirty="0">
                <a:ea typeface="Times New Roman" panose="02020603050405020304" pitchFamily="18" charset="0"/>
              </a:rPr>
            </a:br>
            <a:r>
              <a:rPr lang="it-IT" sz="1600" i="1" dirty="0">
                <a:ea typeface="Times New Roman" panose="02020603050405020304" pitchFamily="18" charset="0"/>
              </a:rPr>
              <a:t>non muta la piega del viso abbronzato</a:t>
            </a:r>
            <a:br>
              <a:rPr lang="it-IT" sz="1600" i="1" dirty="0">
                <a:ea typeface="Times New Roman" panose="02020603050405020304" pitchFamily="18" charset="0"/>
              </a:rPr>
            </a:br>
            <a:r>
              <a:rPr lang="it-IT" sz="1600" i="1" dirty="0">
                <a:ea typeface="Times New Roman" panose="02020603050405020304" pitchFamily="18" charset="0"/>
              </a:rPr>
              <a:t>dal sole spietato</a:t>
            </a:r>
            <a:br>
              <a:rPr lang="it-IT" sz="1600" i="1" dirty="0">
                <a:ea typeface="Times New Roman" panose="02020603050405020304" pitchFamily="18" charset="0"/>
              </a:rPr>
            </a:br>
            <a:r>
              <a:rPr lang="it-IT" sz="1600" i="1" dirty="0">
                <a:ea typeface="Times New Roman" panose="02020603050405020304" pitchFamily="18" charset="0"/>
              </a:rPr>
              <a:t>nel cavo del raro sorriso</a:t>
            </a:r>
            <a:br>
              <a:rPr lang="it-IT" sz="1600" i="1" dirty="0">
                <a:ea typeface="Times New Roman" panose="02020603050405020304" pitchFamily="18" charset="0"/>
              </a:rPr>
            </a:br>
            <a:endParaRPr lang="it-IT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873272" y="1230225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it-IT" sz="1600" i="1" dirty="0">
                <a:ea typeface="Times New Roman" panose="02020603050405020304" pitchFamily="18" charset="0"/>
              </a:rPr>
              <a:t>le mani tue dure operose</a:t>
            </a:r>
            <a:br>
              <a:rPr lang="it-IT" sz="1600" i="1" dirty="0">
                <a:ea typeface="Times New Roman" panose="02020603050405020304" pitchFamily="18" charset="0"/>
              </a:rPr>
            </a:br>
            <a:r>
              <a:rPr lang="it-IT" sz="1600" i="1" dirty="0">
                <a:ea typeface="Times New Roman" panose="02020603050405020304" pitchFamily="18" charset="0"/>
              </a:rPr>
              <a:t>non hanno mai posa</a:t>
            </a:r>
            <a:br>
              <a:rPr lang="it-IT" sz="1600" i="1" dirty="0">
                <a:ea typeface="Times New Roman" panose="02020603050405020304" pitchFamily="18" charset="0"/>
              </a:rPr>
            </a:br>
            <a:r>
              <a:rPr lang="it-IT" sz="1600" i="1" dirty="0">
                <a:ea typeface="Times New Roman" panose="02020603050405020304" pitchFamily="18" charset="0"/>
              </a:rPr>
              <a:t>eppure sei lieve sei lieve</a:t>
            </a:r>
            <a:br>
              <a:rPr lang="it-IT" sz="1600" i="1" dirty="0">
                <a:ea typeface="Times New Roman" panose="02020603050405020304" pitchFamily="18" charset="0"/>
              </a:rPr>
            </a:br>
            <a:r>
              <a:rPr lang="it-IT" sz="1600" i="1" dirty="0">
                <a:ea typeface="Times New Roman" panose="02020603050405020304" pitchFamily="18" charset="0"/>
              </a:rPr>
              <a:t>sei nuova sei nuova</a:t>
            </a:r>
            <a:br>
              <a:rPr lang="it-IT" sz="1600" i="1" dirty="0">
                <a:ea typeface="Times New Roman" panose="02020603050405020304" pitchFamily="18" charset="0"/>
              </a:rPr>
            </a:br>
            <a:r>
              <a:rPr lang="it-IT" sz="1600" i="1" dirty="0">
                <a:ea typeface="Times New Roman" panose="02020603050405020304" pitchFamily="18" charset="0"/>
              </a:rPr>
              <a:t>sei come una nuvola rosa</a:t>
            </a:r>
            <a:br>
              <a:rPr lang="it-IT" sz="1600" i="1" dirty="0">
                <a:ea typeface="Times New Roman" panose="02020603050405020304" pitchFamily="18" charset="0"/>
              </a:rPr>
            </a:br>
            <a:r>
              <a:rPr lang="it-IT" sz="1600" i="1" dirty="0">
                <a:ea typeface="Times New Roman" panose="02020603050405020304" pitchFamily="18" charset="0"/>
              </a:rPr>
              <a:t>sospesa nel cielo</a:t>
            </a:r>
            <a:br>
              <a:rPr lang="it-IT" sz="1600" i="1" dirty="0">
                <a:ea typeface="Times New Roman" panose="02020603050405020304" pitchFamily="18" charset="0"/>
              </a:rPr>
            </a:br>
            <a:r>
              <a:rPr lang="it-IT" sz="1600" i="1" dirty="0">
                <a:ea typeface="Times New Roman" panose="02020603050405020304" pitchFamily="18" charset="0"/>
              </a:rPr>
              <a:t>perché quel ragazzo ricciuto</a:t>
            </a:r>
            <a:br>
              <a:rPr lang="it-IT" sz="1600" i="1" dirty="0">
                <a:ea typeface="Times New Roman" panose="02020603050405020304" pitchFamily="18" charset="0"/>
              </a:rPr>
            </a:br>
            <a:r>
              <a:rPr lang="it-IT" sz="1600" i="1" dirty="0">
                <a:ea typeface="Times New Roman" panose="02020603050405020304" pitchFamily="18" charset="0"/>
              </a:rPr>
              <a:t>ti ha guardato e sorriso</a:t>
            </a:r>
            <a:endParaRPr lang="it-IT" sz="2000" dirty="0">
              <a:ea typeface="Times New Roman" panose="02020603050405020304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407" y="3408500"/>
            <a:ext cx="1233714" cy="291908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8593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04691" y="6476682"/>
            <a:ext cx="312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Quattro poeti al femminile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800000" y="360000"/>
            <a:ext cx="1664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chemeClr val="accent4">
                    <a:lumMod val="75000"/>
                  </a:schemeClr>
                </a:solidFill>
              </a:rPr>
              <a:t>Joyce Lussu</a:t>
            </a:r>
          </a:p>
        </p:txBody>
      </p:sp>
      <p:sp>
        <p:nvSpPr>
          <p:cNvPr id="2" name="Rettangolo 1"/>
          <p:cNvSpPr/>
          <p:nvPr/>
        </p:nvSpPr>
        <p:spPr>
          <a:xfrm>
            <a:off x="2336800" y="1022713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C’è un paio di scarpette rosse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numero ventiquattro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quasi nuove: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sulla suola interna si vede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ancora la marca di fabbrica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Schulze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Monaco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c’è un paio di scarpette rosse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cima a un mucchio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 scarpette infantili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Buchenwald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più in là c’è un mucchio di riccioli biondi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 ciocche nere e castane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Buchenwald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servivano a far coperte per i soldati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non si sprecava nulla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 i bimbi li spogliavano e li radevano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prima di spingerli nelle camere a gas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c’è un paio di scarpette rosse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 scarpette rosse per la </a:t>
            </a:r>
            <a:r>
              <a:rPr lang="it-IT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domenica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807200" y="1022713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Buchenwald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erano di un bimbo di tre anni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forse di tre anni e mezzo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chi sa di che colore erano gli occhi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bruciati nei forni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 il suo pianto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 possiamo immaginare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 sa come piangono i bambini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anche i suoi piedini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 possiamo immaginare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scarpa numero ventiquattro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 l’eternità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perché i piedini dei bambini morti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non crescono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c’è un paio di scarpette rosse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Buchenwald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quasi nuove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perché i piedini dei bambini morti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non consumano le suole.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75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04691" y="6476682"/>
            <a:ext cx="312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Quattro poeti al femminile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307772" y="1238693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it-IT" sz="1600" i="1" dirty="0">
                <a:latin typeface="+mj-lt"/>
                <a:ea typeface="Times New Roman" panose="02020603050405020304" pitchFamily="18" charset="0"/>
              </a:rPr>
              <a:t>Vorrei sapere quando ti ho perso</a:t>
            </a:r>
            <a:endParaRPr lang="it-IT" sz="1600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1600" i="1" dirty="0">
                <a:latin typeface="+mj-lt"/>
                <a:ea typeface="Times New Roman" panose="02020603050405020304" pitchFamily="18" charset="0"/>
              </a:rPr>
              <a:t>in quale data in che momento</a:t>
            </a:r>
            <a:endParaRPr lang="it-IT" sz="1600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1600" i="1" dirty="0">
                <a:latin typeface="+mj-lt"/>
                <a:ea typeface="Times New Roman" panose="02020603050405020304" pitchFamily="18" charset="0"/>
              </a:rPr>
              <a:t>forse quel martedì ch’ero triste</a:t>
            </a:r>
            <a:endParaRPr lang="it-IT" sz="1600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1600" i="1" dirty="0">
                <a:latin typeface="+mj-lt"/>
                <a:ea typeface="Times New Roman" panose="02020603050405020304" pitchFamily="18" charset="0"/>
              </a:rPr>
              <a:t>o un mese prima d’averti visto</a:t>
            </a:r>
            <a:endParaRPr lang="it-IT" sz="1600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1600" i="1" dirty="0">
                <a:latin typeface="+mj-lt"/>
                <a:ea typeface="Times New Roman" panose="02020603050405020304" pitchFamily="18" charset="0"/>
              </a:rPr>
              <a:t>forse quella domenica pomeriggio</a:t>
            </a:r>
            <a:endParaRPr lang="it-IT" sz="1600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1600" i="1" dirty="0">
                <a:latin typeface="+mj-lt"/>
                <a:ea typeface="Times New Roman" panose="02020603050405020304" pitchFamily="18" charset="0"/>
              </a:rPr>
              <a:t>ch’ero allegra e parlavo troppo di me</a:t>
            </a:r>
            <a:endParaRPr lang="it-IT" sz="1600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1600" i="1" dirty="0">
                <a:latin typeface="+mj-lt"/>
                <a:ea typeface="Times New Roman" panose="02020603050405020304" pitchFamily="18" charset="0"/>
              </a:rPr>
              <a:t>forse in una data remota</a:t>
            </a:r>
            <a:endParaRPr lang="it-IT" sz="1600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1600" i="1" dirty="0">
                <a:latin typeface="+mj-lt"/>
                <a:ea typeface="Times New Roman" panose="02020603050405020304" pitchFamily="18" charset="0"/>
              </a:rPr>
              <a:t>inesplicabile e ignota</a:t>
            </a:r>
            <a:endParaRPr lang="it-IT" sz="1600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1600" i="1" dirty="0">
                <a:latin typeface="+mj-lt"/>
                <a:ea typeface="Times New Roman" panose="02020603050405020304" pitchFamily="18" charset="0"/>
              </a:rPr>
              <a:t>come il tre marzo del millenovecentotré</a:t>
            </a:r>
            <a:endParaRPr lang="it-IT" sz="1600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1600" i="1" dirty="0">
                <a:latin typeface="+mj-lt"/>
                <a:ea typeface="Times New Roman" panose="02020603050405020304" pitchFamily="18" charset="0"/>
              </a:rPr>
              <a:t>Vorrei sapere dove ti ho perso</a:t>
            </a:r>
            <a:endParaRPr lang="it-IT" sz="1600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1600" i="1" dirty="0">
                <a:latin typeface="+mj-lt"/>
                <a:ea typeface="Times New Roman" panose="02020603050405020304" pitchFamily="18" charset="0"/>
              </a:rPr>
              <a:t>in che punto preciso della città</a:t>
            </a:r>
            <a:endParaRPr lang="it-IT" sz="1600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1600" i="1" dirty="0">
                <a:latin typeface="+mj-lt"/>
                <a:ea typeface="Times New Roman" panose="02020603050405020304" pitchFamily="18" charset="0"/>
              </a:rPr>
              <a:t>forse davanti ad un semaforo</a:t>
            </a:r>
            <a:endParaRPr lang="it-IT" sz="1600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1600" i="1" dirty="0">
                <a:latin typeface="+mj-lt"/>
                <a:ea typeface="Times New Roman" panose="02020603050405020304" pitchFamily="18" charset="0"/>
              </a:rPr>
              <a:t>forse in un bar o in una stanza</a:t>
            </a:r>
            <a:endParaRPr lang="it-IT" sz="1600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1600" i="1" dirty="0">
                <a:latin typeface="+mj-lt"/>
                <a:ea typeface="Times New Roman" panose="02020603050405020304" pitchFamily="18" charset="0"/>
              </a:rPr>
              <a:t>forse dentro ad un sorriso</a:t>
            </a:r>
            <a:endParaRPr lang="it-IT" sz="1600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1600" i="1" dirty="0">
                <a:latin typeface="+mj-lt"/>
                <a:ea typeface="Times New Roman" panose="02020603050405020304" pitchFamily="18" charset="0"/>
              </a:rPr>
              <a:t>forse lungo una lacrima</a:t>
            </a:r>
            <a:endParaRPr lang="it-IT" sz="1600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1600" i="1" dirty="0">
                <a:latin typeface="+mj-lt"/>
                <a:ea typeface="Times New Roman" panose="02020603050405020304" pitchFamily="18" charset="0"/>
              </a:rPr>
              <a:t>che colava giù per una guancia</a:t>
            </a:r>
            <a:endParaRPr lang="it-IT" sz="1600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1600" i="1" dirty="0">
                <a:latin typeface="+mj-lt"/>
                <a:ea typeface="Times New Roman" panose="02020603050405020304" pitchFamily="18" charset="0"/>
              </a:rPr>
              <a:t>forse tra le aureole gialle dei lampadari</a:t>
            </a:r>
            <a:endParaRPr lang="it-IT" sz="1600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1600" i="1" dirty="0">
                <a:latin typeface="+mj-lt"/>
                <a:ea typeface="Times New Roman" panose="02020603050405020304" pitchFamily="18" charset="0"/>
              </a:rPr>
              <a:t>sospese nella nebbia dei viali.</a:t>
            </a:r>
            <a:endParaRPr lang="it-IT" sz="1600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800000" y="360000"/>
            <a:ext cx="1664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chemeClr val="accent4">
                    <a:lumMod val="75000"/>
                  </a:schemeClr>
                </a:solidFill>
              </a:rPr>
              <a:t>Joyce Lussu</a:t>
            </a:r>
          </a:p>
        </p:txBody>
      </p:sp>
      <p:sp>
        <p:nvSpPr>
          <p:cNvPr id="3" name="Rettangolo 2"/>
          <p:cNvSpPr/>
          <p:nvPr/>
        </p:nvSpPr>
        <p:spPr>
          <a:xfrm>
            <a:off x="7024914" y="1238693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i="1" dirty="0">
                <a:latin typeface="+mj-lt"/>
                <a:ea typeface="Times New Roman" panose="02020603050405020304" pitchFamily="18" charset="0"/>
              </a:rPr>
              <a:t>Vorrei sapere perché ti ho perso</a:t>
            </a:r>
          </a:p>
          <a:p>
            <a:r>
              <a:rPr lang="it-IT" sz="1600" i="1" dirty="0">
                <a:latin typeface="+mj-lt"/>
                <a:ea typeface="Times New Roman" panose="02020603050405020304" pitchFamily="18" charset="0"/>
              </a:rPr>
              <a:t>il motivo la necessità dell’errore</a:t>
            </a:r>
          </a:p>
          <a:p>
            <a:r>
              <a:rPr lang="it-IT" sz="1600" i="1" dirty="0">
                <a:latin typeface="+mj-lt"/>
                <a:ea typeface="Times New Roman" panose="02020603050405020304" pitchFamily="18" charset="0"/>
              </a:rPr>
              <a:t>forse perché non c’è tempo</a:t>
            </a:r>
          </a:p>
          <a:p>
            <a:r>
              <a:rPr lang="it-IT" sz="1600" i="1" dirty="0">
                <a:latin typeface="+mj-lt"/>
                <a:ea typeface="Times New Roman" panose="02020603050405020304" pitchFamily="18" charset="0"/>
              </a:rPr>
              <a:t>o perché c’è stato l’inverno</a:t>
            </a:r>
          </a:p>
          <a:p>
            <a:r>
              <a:rPr lang="it-IT" sz="1600" i="1" dirty="0">
                <a:latin typeface="+mj-lt"/>
                <a:ea typeface="Times New Roman" panose="02020603050405020304" pitchFamily="18" charset="0"/>
              </a:rPr>
              <a:t>e adesso viene la primavera</a:t>
            </a:r>
          </a:p>
          <a:p>
            <a:r>
              <a:rPr lang="it-IT" sz="1600" i="1" dirty="0">
                <a:latin typeface="+mj-lt"/>
                <a:ea typeface="Times New Roman" panose="02020603050405020304" pitchFamily="18" charset="0"/>
              </a:rPr>
              <a:t>ma con tanto poco sole</a:t>
            </a:r>
          </a:p>
          <a:p>
            <a:r>
              <a:rPr lang="it-IT" sz="1600" i="1" dirty="0">
                <a:latin typeface="+mj-lt"/>
                <a:ea typeface="Times New Roman" panose="02020603050405020304" pitchFamily="18" charset="0"/>
              </a:rPr>
              <a:t>tra i muri d’acciaio e cemento</a:t>
            </a:r>
          </a:p>
          <a:p>
            <a:r>
              <a:rPr lang="it-IT" sz="1600" i="1" dirty="0">
                <a:latin typeface="+mj-lt"/>
                <a:ea typeface="Times New Roman" panose="02020603050405020304" pitchFamily="18" charset="0"/>
              </a:rPr>
              <a:t>che tremano per il rumore</a:t>
            </a:r>
          </a:p>
          <a:p>
            <a:r>
              <a:rPr lang="it-IT" sz="1600" i="1" dirty="0">
                <a:latin typeface="+mj-lt"/>
                <a:ea typeface="Times New Roman" panose="02020603050405020304" pitchFamily="18" charset="0"/>
              </a:rPr>
              <a:t>delle macchine, delle fabbriche, degli ascensori.</a:t>
            </a:r>
          </a:p>
          <a:p>
            <a:r>
              <a:rPr lang="it-IT" sz="1600" i="1" dirty="0">
                <a:latin typeface="+mj-lt"/>
                <a:ea typeface="Times New Roman" panose="02020603050405020304" pitchFamily="18" charset="0"/>
              </a:rPr>
              <a:t>Ma non voglio sapere che ti ho perso</a:t>
            </a:r>
          </a:p>
          <a:p>
            <a:r>
              <a:rPr lang="it-IT" sz="1600" i="1" dirty="0">
                <a:latin typeface="+mj-lt"/>
                <a:ea typeface="Times New Roman" panose="02020603050405020304" pitchFamily="18" charset="0"/>
              </a:rPr>
              <a:t>che ti ho perso e dove e quando e perché.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4151059"/>
            <a:ext cx="4296229" cy="2119114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25578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04691" y="6476682"/>
            <a:ext cx="312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Quattro poeti al femminile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800000" y="360000"/>
            <a:ext cx="18165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chemeClr val="accent4">
                    <a:lumMod val="75000"/>
                  </a:schemeClr>
                </a:solidFill>
              </a:rPr>
              <a:t>Donata Berra</a:t>
            </a:r>
            <a:endParaRPr lang="it-IT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944913" y="1195364"/>
            <a:ext cx="96665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Nata nel 1947 a Milano, dove ha studiato letteratura e musicologia, vive oggi prevalentemente a Berna, dove insegna letteratura italiana e si occupa di traduzioni dal tedesco (Dürrenmatt, Merz, Zweig). Nel 2017 ha vinto il Premio italo-tedesco per la miglior traduzione.</a:t>
            </a:r>
          </a:p>
          <a:p>
            <a:pPr algn="just"/>
            <a:r>
              <a:rPr lang="it-IT" dirty="0"/>
              <a:t>Il suo esordio poetico risale al 1992 con la raccolta </a:t>
            </a:r>
            <a:r>
              <a:rPr lang="it-IT" i="1" dirty="0"/>
              <a:t>Santi quattro coronati</a:t>
            </a:r>
            <a:r>
              <a:rPr lang="it-IT" dirty="0"/>
              <a:t>, cui segue nel 1997 </a:t>
            </a:r>
            <a:r>
              <a:rPr lang="it-IT" i="1" dirty="0"/>
              <a:t>Tra terra e cielo</a:t>
            </a:r>
            <a:r>
              <a:rPr lang="it-IT" dirty="0"/>
              <a:t>, e nel 1999 </a:t>
            </a:r>
            <a:r>
              <a:rPr lang="it-IT" i="1" dirty="0"/>
              <a:t>Maria, di sguincio, addossata a un palo</a:t>
            </a:r>
            <a:r>
              <a:rPr lang="it-IT" dirty="0"/>
              <a:t>. Nel 2010 appare infine </a:t>
            </a:r>
            <a:r>
              <a:rPr lang="it-IT" i="1" dirty="0"/>
              <a:t>A memoria di mare</a:t>
            </a:r>
            <a:r>
              <a:rPr lang="it-IT" dirty="0"/>
              <a:t>, che riprende alcune tematiche delle prime raccolte e le delicate </a:t>
            </a:r>
            <a:r>
              <a:rPr lang="it-IT" i="1" dirty="0"/>
              <a:t>Vedute bernesi</a:t>
            </a:r>
            <a:r>
              <a:rPr lang="it-IT" dirty="0"/>
              <a:t> del 2005.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1944912" y="3517217"/>
            <a:ext cx="9666515" cy="2440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it-IT" dirty="0"/>
              <a:t>Motivi ricorrenti </a:t>
            </a:r>
            <a:r>
              <a:rPr lang="it-IT" dirty="0" smtClean="0"/>
              <a:t>della sua poesia sono </a:t>
            </a:r>
            <a:r>
              <a:rPr lang="it-IT" dirty="0"/>
              <a:t>le acque e le luci che sempre impreziosiscono i paesaggi naturali ammirati e celebrati con nostalgia e affetto, in notturni raffinati o in assolati meriggi: paesaggi amati, richiamati nel ricordo, che si aprono a visioni metafisiche, facendo rinascere costantemente le domande radicali che l’uomo non può non porsi. Il mare, i fiumi (il Magra a Bocca di Magra, l’Aar a Berna), i laghi svizzeri con la loro malinconica azzurrità rivelano in effetti da un lato la fugacità della vita, dall’altro lato una possibilità sempre nuova di ricercarne il senso ultimo e più vero.</a:t>
            </a:r>
          </a:p>
        </p:txBody>
      </p:sp>
    </p:spTree>
    <p:extLst>
      <p:ext uri="{BB962C8B-B14F-4D97-AF65-F5344CB8AC3E}">
        <p14:creationId xmlns:p14="http://schemas.microsoft.com/office/powerpoint/2010/main" val="396452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3000">
              <a:srgbClr val="DDECF0"/>
            </a:gs>
            <a:gs pos="46000">
              <a:srgbClr val="E4F0F3"/>
            </a:gs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04691" y="6476682"/>
            <a:ext cx="312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Quattro poeti al femminile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800000" y="360000"/>
            <a:ext cx="18165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chemeClr val="accent4">
                    <a:lumMod val="75000"/>
                  </a:schemeClr>
                </a:solidFill>
              </a:rPr>
              <a:t>Donata Berra</a:t>
            </a:r>
            <a:endParaRPr lang="it-IT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048000" y="1195632"/>
            <a:ext cx="6096000" cy="46206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600"/>
              </a:spcAft>
            </a:pPr>
            <a:r>
              <a:rPr lang="it-IT" b="1" dirty="0">
                <a:solidFill>
                  <a:srgbClr val="2E74B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Ortensie</a:t>
            </a:r>
          </a:p>
          <a:p>
            <a:pPr>
              <a:spcAft>
                <a:spcPts val="0"/>
              </a:spcAft>
            </a:pPr>
            <a:r>
              <a:rPr lang="it-IT" i="1" dirty="0">
                <a:ea typeface="Times New Roman" panose="02020603050405020304" pitchFamily="18" charset="0"/>
              </a:rPr>
              <a:t>Il tempo passa, dicevi, resta</a:t>
            </a:r>
            <a:endParaRPr lang="it-IT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ea typeface="Times New Roman" panose="02020603050405020304" pitchFamily="18" charset="0"/>
              </a:rPr>
              <a:t>l'odore mielato dei rami</a:t>
            </a:r>
            <a:endParaRPr lang="it-IT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ea typeface="Times New Roman" panose="02020603050405020304" pitchFamily="18" charset="0"/>
              </a:rPr>
              <a:t>al riparo dal sole: l’ombra</a:t>
            </a:r>
            <a:endParaRPr lang="it-IT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ea typeface="Times New Roman" panose="02020603050405020304" pitchFamily="18" charset="0"/>
              </a:rPr>
              <a:t>delle ortensie azzurre dove</a:t>
            </a:r>
            <a:endParaRPr lang="it-IT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ea typeface="Times New Roman" panose="02020603050405020304" pitchFamily="18" charset="0"/>
              </a:rPr>
              <a:t>il primo giocare era da te</a:t>
            </a:r>
            <a:endParaRPr lang="it-IT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ea typeface="Times New Roman" panose="02020603050405020304" pitchFamily="18" charset="0"/>
              </a:rPr>
              <a:t>nascondino, ma qualcuno sempre</a:t>
            </a:r>
            <a:endParaRPr lang="it-IT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ea typeface="Times New Roman" panose="02020603050405020304" pitchFamily="18" charset="0"/>
              </a:rPr>
              <a:t>si incaricava di svelare me</a:t>
            </a:r>
            <a:endParaRPr lang="it-IT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ea typeface="Times New Roman" panose="02020603050405020304" pitchFamily="18" charset="0"/>
              </a:rPr>
              <a:t>e che la natura</a:t>
            </a:r>
            <a:endParaRPr lang="it-IT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ea typeface="Times New Roman" panose="02020603050405020304" pitchFamily="18" charset="0"/>
              </a:rPr>
              <a:t>è refrattaria alla metafisica.</a:t>
            </a:r>
            <a:endParaRPr lang="it-IT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ea typeface="Times New Roman" panose="02020603050405020304" pitchFamily="18" charset="0"/>
              </a:rPr>
              <a:t> </a:t>
            </a:r>
            <a:endParaRPr lang="it-IT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ea typeface="Times New Roman" panose="02020603050405020304" pitchFamily="18" charset="0"/>
              </a:rPr>
              <a:t>Zolfo ci vuole per il blu dei corimbi:</a:t>
            </a:r>
            <a:endParaRPr lang="it-IT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ea typeface="Times New Roman" panose="02020603050405020304" pitchFamily="18" charset="0"/>
              </a:rPr>
              <a:t>questo so ora, che non voglio</a:t>
            </a:r>
            <a:endParaRPr lang="it-IT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ea typeface="Times New Roman" panose="02020603050405020304" pitchFamily="18" charset="0"/>
              </a:rPr>
              <a:t>nessuno mi cerchi:</a:t>
            </a:r>
            <a:endParaRPr lang="it-IT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ea typeface="Times New Roman" panose="02020603050405020304" pitchFamily="18" charset="0"/>
              </a:rPr>
              <a:t>per quel che vale</a:t>
            </a:r>
            <a:endParaRPr lang="it-IT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i="1" dirty="0">
                <a:ea typeface="Times New Roman" panose="02020603050405020304" pitchFamily="18" charset="0"/>
              </a:rPr>
              <a:t>restar dentro a pensare.</a:t>
            </a:r>
            <a:endParaRPr lang="it-IT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534" y="3314797"/>
            <a:ext cx="4668932" cy="2831672"/>
          </a:xfrm>
          <a:prstGeom prst="rect">
            <a:avLst/>
          </a:prstGeom>
          <a:effectLst>
            <a:softEdge rad="419100"/>
          </a:effectLst>
        </p:spPr>
      </p:pic>
    </p:spTree>
    <p:extLst>
      <p:ext uri="{BB962C8B-B14F-4D97-AF65-F5344CB8AC3E}">
        <p14:creationId xmlns:p14="http://schemas.microsoft.com/office/powerpoint/2010/main" val="82302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672</TotalTime>
  <Words>1779</Words>
  <Application>Microsoft Office PowerPoint</Application>
  <PresentationFormat>Widescreen</PresentationFormat>
  <Paragraphs>310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Wingdings 3</vt:lpstr>
      <vt:lpstr>Filo</vt:lpstr>
      <vt:lpstr>  Pietro Sarzana Quattro poeti al femminile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--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Quattro poeti al femminile</dc:title>
  <dc:creator>Pietro Sarzana</dc:creator>
  <cp:lastModifiedBy>Pietro Sarzana</cp:lastModifiedBy>
  <cp:revision>15</cp:revision>
  <dcterms:created xsi:type="dcterms:W3CDTF">2020-10-08T14:50:01Z</dcterms:created>
  <dcterms:modified xsi:type="dcterms:W3CDTF">2020-10-12T15:17:57Z</dcterms:modified>
</cp:coreProperties>
</file>