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handoutMasterIdLst>
    <p:handoutMasterId r:id="rId48"/>
  </p:handoutMasterIdLst>
  <p:sldIdLst>
    <p:sldId id="256" r:id="rId2"/>
    <p:sldId id="257" r:id="rId3"/>
    <p:sldId id="264" r:id="rId4"/>
    <p:sldId id="358" r:id="rId5"/>
    <p:sldId id="266" r:id="rId6"/>
    <p:sldId id="268" r:id="rId7"/>
    <p:sldId id="269" r:id="rId8"/>
    <p:sldId id="270" r:id="rId9"/>
    <p:sldId id="278" r:id="rId10"/>
    <p:sldId id="282" r:id="rId11"/>
    <p:sldId id="283" r:id="rId12"/>
    <p:sldId id="295" r:id="rId13"/>
    <p:sldId id="299" r:id="rId14"/>
    <p:sldId id="297" r:id="rId15"/>
    <p:sldId id="301" r:id="rId16"/>
    <p:sldId id="293" r:id="rId17"/>
    <p:sldId id="303" r:id="rId18"/>
    <p:sldId id="304" r:id="rId19"/>
    <p:sldId id="307" r:id="rId20"/>
    <p:sldId id="317" r:id="rId21"/>
    <p:sldId id="310" r:id="rId22"/>
    <p:sldId id="311" r:id="rId23"/>
    <p:sldId id="312" r:id="rId24"/>
    <p:sldId id="316" r:id="rId25"/>
    <p:sldId id="327" r:id="rId26"/>
    <p:sldId id="319" r:id="rId27"/>
    <p:sldId id="323" r:id="rId28"/>
    <p:sldId id="324" r:id="rId29"/>
    <p:sldId id="331" r:id="rId30"/>
    <p:sldId id="332" r:id="rId31"/>
    <p:sldId id="334" r:id="rId32"/>
    <p:sldId id="335" r:id="rId33"/>
    <p:sldId id="336" r:id="rId34"/>
    <p:sldId id="340" r:id="rId35"/>
    <p:sldId id="341" r:id="rId36"/>
    <p:sldId id="342" r:id="rId37"/>
    <p:sldId id="343" r:id="rId38"/>
    <p:sldId id="347" r:id="rId39"/>
    <p:sldId id="345" r:id="rId40"/>
    <p:sldId id="344" r:id="rId41"/>
    <p:sldId id="346" r:id="rId42"/>
    <p:sldId id="349" r:id="rId43"/>
    <p:sldId id="348" r:id="rId44"/>
    <p:sldId id="356" r:id="rId45"/>
    <p:sldId id="357" r:id="rId46"/>
    <p:sldId id="359" r:id="rId4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sorterViewPr>
    <p:cViewPr>
      <p:scale>
        <a:sx n="100" d="100"/>
        <a:sy n="100" d="100"/>
      </p:scale>
      <p:origin x="0" y="0"/>
    </p:cViewPr>
  </p:sorterViewPr>
  <p:gridSpacing cx="108000" cy="108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74D998C-B60D-41AB-8700-BD8F2AA35893}" type="datetimeFigureOut">
              <a:rPr lang="it-IT" smtClean="0"/>
              <a:t>21/03/2020</a:t>
            </a:fld>
            <a:endParaRPr lang="it-IT"/>
          </a:p>
        </p:txBody>
      </p:sp>
      <p:sp>
        <p:nvSpPr>
          <p:cNvPr id="4" name="Segnaposto piè di pagina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7182718-35AF-4192-95AA-6EE634F84C68}" type="slidenum">
              <a:rPr lang="it-IT" smtClean="0"/>
              <a:t>‹N›</a:t>
            </a:fld>
            <a:endParaRPr lang="it-IT"/>
          </a:p>
        </p:txBody>
      </p:sp>
    </p:spTree>
    <p:extLst>
      <p:ext uri="{BB962C8B-B14F-4D97-AF65-F5344CB8AC3E}">
        <p14:creationId xmlns:p14="http://schemas.microsoft.com/office/powerpoint/2010/main" val="2139281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14699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23192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369997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36050410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099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0775372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1355563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949790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7460939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3/21/2020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74974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065872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3/21/2020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57394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spd="med">
    <p:fad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12923" y="1253838"/>
            <a:ext cx="10025436" cy="2262781"/>
          </a:xfrm>
        </p:spPr>
        <p:txBody>
          <a:bodyPr>
            <a:noAutofit/>
          </a:bodyPr>
          <a:lstStyle/>
          <a:p>
            <a:r>
              <a:rPr lang="it-IT" sz="4000" dirty="0">
                <a:solidFill>
                  <a:schemeClr val="accent1">
                    <a:lumMod val="75000"/>
                  </a:schemeClr>
                </a:solidFill>
                <a:effectLst>
                  <a:outerShdw blurRad="50800" dist="38100" dir="18900000" algn="bl" rotWithShape="0">
                    <a:prstClr val="black">
                      <a:alpha val="40000"/>
                    </a:prstClr>
                  </a:outerShdw>
                </a:effectLst>
              </a:rPr>
              <a:t>Pietro Sarzana</a:t>
            </a:r>
            <a:r>
              <a:rPr lang="it-IT" sz="4000" dirty="0">
                <a:solidFill>
                  <a:srgbClr val="002060"/>
                </a:solidFill>
                <a:effectLst>
                  <a:outerShdw blurRad="50800" dist="38100" dir="18900000" algn="bl" rotWithShape="0">
                    <a:prstClr val="black">
                      <a:alpha val="40000"/>
                    </a:prstClr>
                  </a:outerShdw>
                </a:effectLst>
              </a:rPr>
              <a:t/>
            </a:r>
            <a:br>
              <a:rPr lang="it-IT" sz="4000" dirty="0">
                <a:solidFill>
                  <a:srgbClr val="002060"/>
                </a:solidFill>
                <a:effectLst>
                  <a:outerShdw blurRad="50800" dist="38100" dir="18900000" algn="bl" rotWithShape="0">
                    <a:prstClr val="black">
                      <a:alpha val="40000"/>
                    </a:prstClr>
                  </a:outerShdw>
                </a:effectLst>
              </a:rPr>
            </a:br>
            <a:r>
              <a:rPr lang="it-IT" sz="4000" dirty="0">
                <a:solidFill>
                  <a:srgbClr val="002060"/>
                </a:solidFill>
                <a:effectLst>
                  <a:outerShdw blurRad="50800" dist="38100" dir="18900000" algn="bl" rotWithShape="0">
                    <a:prstClr val="black">
                      <a:alpha val="40000"/>
                    </a:prstClr>
                  </a:outerShdw>
                </a:effectLst>
              </a:rPr>
              <a:t/>
            </a:r>
            <a:br>
              <a:rPr lang="it-IT" sz="4000" dirty="0">
                <a:solidFill>
                  <a:srgbClr val="002060"/>
                </a:solidFill>
                <a:effectLst>
                  <a:outerShdw blurRad="50800" dist="38100" dir="18900000" algn="bl" rotWithShape="0">
                    <a:prstClr val="black">
                      <a:alpha val="40000"/>
                    </a:prstClr>
                  </a:outerShdw>
                </a:effectLst>
              </a:rPr>
            </a:br>
            <a:r>
              <a:rPr lang="it-IT" sz="4000" dirty="0" smtClean="0">
                <a:solidFill>
                  <a:srgbClr val="002060"/>
                </a:solidFill>
                <a:effectLst>
                  <a:outerShdw blurRad="50800" dist="38100" dir="18900000" algn="bl" rotWithShape="0">
                    <a:prstClr val="black">
                      <a:alpha val="40000"/>
                    </a:prstClr>
                  </a:outerShdw>
                </a:effectLst>
              </a:rPr>
              <a:t>Uomini e pesci. Da Moby Dick a Horcynus Orca</a:t>
            </a:r>
            <a:endParaRPr lang="it-IT" sz="4000" dirty="0">
              <a:solidFill>
                <a:srgbClr val="00206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68915549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275771" y="748619"/>
            <a:ext cx="11669486" cy="5426870"/>
          </a:xfrm>
          <a:prstGeom prst="rect">
            <a:avLst/>
          </a:prstGeom>
        </p:spPr>
        <p:txBody>
          <a:bodyPr wrap="square">
            <a:spAutoFit/>
          </a:bodyPr>
          <a:lstStyle/>
          <a:p>
            <a:pPr indent="270510"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Dal cap. CIV. </a:t>
            </a:r>
            <a:r>
              <a:rPr lang="it-IT" i="1" dirty="0" smtClean="0">
                <a:latin typeface="Arial" panose="020B0604020202020204" pitchFamily="34" charset="0"/>
                <a:ea typeface="Calibri" panose="020F0502020204030204" pitchFamily="34" charset="0"/>
                <a:cs typeface="Times New Roman" panose="02020603050405020304" pitchFamily="18" charset="0"/>
              </a:rPr>
              <a:t>La balena fossile </a:t>
            </a:r>
          </a:p>
          <a:p>
            <a:pPr indent="270510"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«Con </a:t>
            </a:r>
            <a:r>
              <a:rPr lang="it-IT" dirty="0">
                <a:latin typeface="Arial" panose="020B0604020202020204" pitchFamily="34" charset="0"/>
                <a:ea typeface="Calibri" panose="020F0502020204030204" pitchFamily="34" charset="0"/>
                <a:cs typeface="Times New Roman" panose="02020603050405020304" pitchFamily="18" charset="0"/>
              </a:rPr>
              <a:t>la sua massa potente la balena offre un tema quanto mai adatto per diffondercisi, ampliare e in genere spaziarci sopra. Anche volendo non la si può condensare. A buon diritto dovremmo solo trattarne in un grandioso in-folio.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Per non rivangare il già detto delle tese che misura dal buco dello sfiatatoio alla coda, e delle jarde alla cintola, pensate solo ai giganteschi avvolgimenti dei suoi intestini, che le stanno dentro come grossi cavi e gherlini addugliati nel sotterraneo ponte di stiva di una corazzata.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Visto che ho assunto il compito di manipolare questo Leviatano, bisogna proprio che mi mostri onnisciente al massimo in questa impresa, senza trascurarne i più minuti germi seminali del sangue, e dipanandolo fino all'ultimo rotolo di budello. Avendolo già descritto nella più parte delle sue attuali caratteristiche ambientali e anatomiche, resta ora da esaltarlo da un punto di vista archeologico, fossilifero e antidiluviano. Applicati a qualsiasi altra creatura al di fuori del Leviatano, per esempio a una formica o a una pulce, termini così solenni potrebbero giustamente giudicarsi ingiustificabilmente ampollosi. Ma quando il testo è il Leviatano, è un altro paio di maniche. Mi è giocoforza venire all'impresa barcollando sotto le parole più massicce del dizionario. E sia detto qui che ogniqualvolta ho dovuto consultarne uno nel corso di queste dissertazioni, ho usato invariabilmente una massiccia edizione in-quarto del Johnson, espressamente acquistata a quello scopo; perché il non comune volume personale di quel famoso lessicografo lo rendeva più di ogni altro adatto a compilare un lessico usabile da uno scrittore di balene come me</a:t>
            </a:r>
            <a:r>
              <a:rPr lang="it-IT" dirty="0" smtClean="0">
                <a:latin typeface="Arial" panose="020B0604020202020204" pitchFamily="34"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92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759655" y="396251"/>
            <a:ext cx="6096000" cy="5426870"/>
          </a:xfrm>
          <a:prstGeom prst="rect">
            <a:avLst/>
          </a:prstGeom>
        </p:spPr>
        <p:txBody>
          <a:bodyPr>
            <a:spAutoFit/>
          </a:bodyPr>
          <a:lstStyle/>
          <a:p>
            <a:pPr indent="270510"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Si sente spesso di scrittori che si rizzano e gonfiano col loro argomento, anche se si tratta di roba ordinaria. Che sarà di me allora, che scrivo di questo Leviatano? Senza volerlo la scrittura si gonfia in maiuscole da cartellone.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07000"/>
              </a:lnSpc>
              <a:spcAft>
                <a:spcPts val="600"/>
              </a:spcAft>
            </a:pPr>
            <a:r>
              <a:rPr lang="it-IT" dirty="0">
                <a:latin typeface="Arial" panose="020B0604020202020204" pitchFamily="34" charset="0"/>
                <a:ea typeface="Calibri" panose="020F0502020204030204" pitchFamily="34" charset="0"/>
                <a:cs typeface="Times New Roman" panose="02020603050405020304" pitchFamily="18" charset="0"/>
              </a:rPr>
              <a:t>Datemi una penna di condor! Il cratere del Vesuvio per calamaio! Tenetemi le braccia, amici! Perché nel semplice atto di vergare i miei pensieri su questo Leviatano, mi sento stracco e prossimo a svenire per la loro comprensività e larghezza di portata, quasi volessero abbracciare tutto il giro delle scienze e tutte le generazioni di balene, uomini e mastodonti, passate, presenti e da venire, con tutti i roteanti panorami d'imperio sulla terra e per tutto quanto l'universo, sobborghi inclusi. Tale e talmente esaltante è la virtù di un tema grande e generoso! Gareggiamo con il suo volume. Per fare un gran libro bisogna scegliere un tema grande. Sulla pulce non si può mai scrivere un libro grande e duraturo, per quanto ci siano parecchi che l'hanno </a:t>
            </a:r>
            <a:r>
              <a:rPr lang="it-IT" dirty="0" smtClean="0">
                <a:latin typeface="Arial" panose="020B0604020202020204" pitchFamily="34" charset="0"/>
                <a:ea typeface="Calibri" panose="020F0502020204030204" pitchFamily="34" charset="0"/>
                <a:cs typeface="Times New Roman" panose="02020603050405020304" pitchFamily="18" charset="0"/>
              </a:rPr>
              <a:t>tentato»</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511" y="0"/>
            <a:ext cx="3912489" cy="6400800"/>
          </a:xfrm>
          <a:prstGeom prst="rect">
            <a:avLst/>
          </a:prstGeom>
        </p:spPr>
      </p:pic>
    </p:spTree>
    <p:extLst>
      <p:ext uri="{BB962C8B-B14F-4D97-AF65-F5344CB8AC3E}">
        <p14:creationId xmlns:p14="http://schemas.microsoft.com/office/powerpoint/2010/main" val="910110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290287" y="2438388"/>
            <a:ext cx="7620000" cy="3930115"/>
          </a:xfrm>
          <a:prstGeom prst="rect">
            <a:avLst/>
          </a:prstGeom>
        </p:spPr>
        <p:txBody>
          <a:bodyPr wrap="square">
            <a:spAutoFit/>
          </a:bodyPr>
          <a:lstStyle/>
          <a:p>
            <a:pPr indent="269875"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Quando </a:t>
            </a:r>
            <a:r>
              <a:rPr lang="it-IT" dirty="0">
                <a:latin typeface="Arial" panose="020B0604020202020204" pitchFamily="34" charset="0"/>
                <a:ea typeface="Calibri" panose="020F0502020204030204" pitchFamily="34" charset="0"/>
                <a:cs typeface="Times New Roman" panose="02020603050405020304" pitchFamily="18" charset="0"/>
              </a:rPr>
              <a:t>ci arrivai, s'era placato in un pantano di spuma. Torno torno, allora, e sempre attratto dal nero bottone della bolla, all'asse di quel cerchio che roteava lento, girai come un altro Issione. Finché, nel toccare quel centro vitale, la bolla nera esplose; e ora, sganciata dalla sua molla ingegnosa, e saltando a galla con forza per essere così leggera, la cassa da morto-salvagente balzò quant'era lunga dal mare, ricadde, e mi galleggiò accanto. Sostenuto da quella bara, per quasi tutto un giorno e una notte, galleggiai su un mare morbido e funereo. Senza toccarmi, i pescicani mi guizzavano accanto come avessero lucchetti alle bocche; i falchi selvaggi del mare passavano coi becchi inguainati. Il secondo giorno, una vela mi venne vicina, sempre più vicina, e mi raccolse alla fine. Era la Rachele che andava bordeggiando, e che nel rifare la sua rotta in cerca dei figli perduti, trovò solo un altro orfano.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943" y="3310622"/>
            <a:ext cx="4122057" cy="3094714"/>
          </a:xfrm>
          <a:prstGeom prst="rect">
            <a:avLst/>
          </a:prstGeom>
        </p:spPr>
      </p:pic>
      <p:sp>
        <p:nvSpPr>
          <p:cNvPr id="6" name="Rettangolo 5"/>
          <p:cNvSpPr/>
          <p:nvPr/>
        </p:nvSpPr>
        <p:spPr>
          <a:xfrm>
            <a:off x="290286" y="94013"/>
            <a:ext cx="11698514" cy="2463238"/>
          </a:xfrm>
          <a:prstGeom prst="rect">
            <a:avLst/>
          </a:prstGeom>
        </p:spPr>
        <p:txBody>
          <a:bodyPr wrap="square">
            <a:spAutoFit/>
          </a:bodyPr>
          <a:lstStyle/>
          <a:p>
            <a:pPr indent="269875" algn="just">
              <a:lnSpc>
                <a:spcPct val="107000"/>
              </a:lnSpc>
              <a:spcAft>
                <a:spcPts val="0"/>
              </a:spcAft>
            </a:pPr>
            <a:r>
              <a:rPr lang="it-IT" b="1" dirty="0">
                <a:latin typeface="Arial" panose="020B0604020202020204" pitchFamily="34" charset="0"/>
                <a:ea typeface="Calibri" panose="020F0502020204030204" pitchFamily="34" charset="0"/>
                <a:cs typeface="Times New Roman" panose="02020603050405020304" pitchFamily="18" charset="0"/>
              </a:rPr>
              <a:t>Epilogo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r>
              <a:rPr lang="it-IT" i="1" dirty="0">
                <a:latin typeface="Arial" panose="020B0604020202020204" pitchFamily="34" charset="0"/>
                <a:ea typeface="Calibri" panose="020F0502020204030204" pitchFamily="34" charset="0"/>
                <a:cs typeface="Times New Roman" panose="02020603050405020304" pitchFamily="18" charset="0"/>
              </a:rPr>
              <a:t>«E sono scampato io solo per informartene» - Giobbe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Il dramma è finito. Perché allora qualcuno si fa avanti?... Perché uno scampò al naufragio.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r>
              <a:rPr lang="it-IT" dirty="0">
                <a:latin typeface="Arial" panose="020B0604020202020204" pitchFamily="34" charset="0"/>
                <a:ea typeface="Calibri" panose="020F0502020204030204" pitchFamily="34" charset="0"/>
                <a:cs typeface="Times New Roman" panose="02020603050405020304" pitchFamily="18" charset="0"/>
              </a:rPr>
              <a:t>Capitò che dopo la sparizione del Parsi, io fui quello che i Fati destinarono a prendere il posto del prodiere di Achab, quando questo prodiere assunse il posto vacante; e io fui quello che, quando l'ultimo giorno i tre furono sbalzati in acqua dall'urto, cadde a poppa. Così, galleggiando sul margine della scena che seguì, e dominandola tutta, quando il risucchio semispento della nave affondata mi prese, fui allora tirato, ma lentamente, verso il vortice che si chiudeva.</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14350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4" name="CasellaDiTesto 3"/>
          <p:cNvSpPr txBox="1"/>
          <p:nvPr/>
        </p:nvSpPr>
        <p:spPr>
          <a:xfrm>
            <a:off x="483884" y="462420"/>
            <a:ext cx="10372802" cy="707886"/>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Collodi,</a:t>
            </a:r>
          </a:p>
          <a:p>
            <a:r>
              <a:rPr lang="it-IT" sz="2000" dirty="0" smtClean="0">
                <a:solidFill>
                  <a:schemeClr val="accent6">
                    <a:lumMod val="50000"/>
                  </a:schemeClr>
                </a:solidFill>
                <a:latin typeface="Arial Rounded MT Bold" panose="020F0704030504030204" pitchFamily="34" charset="0"/>
              </a:rPr>
              <a:t>Le avventure di Pinocchio. Storia di un burattino (Firenze, 1881)</a:t>
            </a:r>
            <a:endParaRPr lang="it-IT" sz="2000" dirty="0">
              <a:solidFill>
                <a:schemeClr val="accent6">
                  <a:lumMod val="50000"/>
                </a:schemeClr>
              </a:solidFill>
              <a:latin typeface="Arial Rounded MT Bold" panose="020F0704030504030204" pitchFamily="34" charset="0"/>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460116"/>
            <a:ext cx="5080000" cy="3884414"/>
          </a:xfrm>
          <a:prstGeom prst="rect">
            <a:avLst/>
          </a:prstGeom>
        </p:spPr>
      </p:pic>
      <p:sp>
        <p:nvSpPr>
          <p:cNvPr id="6" name="Rettangolo 5"/>
          <p:cNvSpPr/>
          <p:nvPr/>
        </p:nvSpPr>
        <p:spPr>
          <a:xfrm>
            <a:off x="483884" y="1361205"/>
            <a:ext cx="6096000" cy="4834144"/>
          </a:xfrm>
          <a:prstGeom prst="rect">
            <a:avLst/>
          </a:prstGeom>
        </p:spPr>
        <p:txBody>
          <a:bodyPr>
            <a:spAutoFit/>
          </a:bodyPr>
          <a:lstStyle/>
          <a:p>
            <a:pPr indent="269875"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Il </a:t>
            </a:r>
            <a:r>
              <a:rPr lang="it-IT" dirty="0">
                <a:latin typeface="Arial" panose="020B0604020202020204" pitchFamily="34" charset="0"/>
                <a:ea typeface="Calibri" panose="020F0502020204030204" pitchFamily="34" charset="0"/>
                <a:cs typeface="Times New Roman" panose="02020603050405020304" pitchFamily="18" charset="0"/>
              </a:rPr>
              <a:t>romanzo è caratterizzato da una forte vena ironica, che in certi passaggi tende al vero e proprio sarcasmo verso la pedagogia ottocentesca, considerata eccessivamente zelante e rigida, cosicché sorge nel lettore una forte sensazione di disagio verso il mondo degli adulti, apparentemente ordinato e irreprensibile, ma prevalentemente impersonale e anaffettivo, incapace di comprendere fino in fondo la psicologia infantile e quindi di indirizzarla a comportamenti corretti. </a:t>
            </a:r>
            <a:endParaRPr lang="it-IT" dirty="0" smtClean="0">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endParaRPr lang="it-IT" dirty="0" smtClean="0">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La </a:t>
            </a:r>
            <a:r>
              <a:rPr lang="it-IT" dirty="0">
                <a:latin typeface="Arial" panose="020B0604020202020204" pitchFamily="34" charset="0"/>
                <a:ea typeface="Calibri" panose="020F0502020204030204" pitchFamily="34" charset="0"/>
                <a:cs typeface="Times New Roman" panose="02020603050405020304" pitchFamily="18" charset="0"/>
              </a:rPr>
              <a:t>Fata </a:t>
            </a:r>
            <a:r>
              <a:rPr lang="it-IT" dirty="0" smtClean="0">
                <a:latin typeface="Arial" panose="020B0604020202020204" pitchFamily="34" charset="0"/>
                <a:ea typeface="Calibri" panose="020F0502020204030204" pitchFamily="34" charset="0"/>
                <a:cs typeface="Times New Roman" panose="02020603050405020304" pitchFamily="18" charset="0"/>
              </a:rPr>
              <a:t>Turchina rappresenterebbe </a:t>
            </a:r>
            <a:r>
              <a:rPr lang="it-IT" dirty="0">
                <a:latin typeface="Arial" panose="020B0604020202020204" pitchFamily="34" charset="0"/>
                <a:ea typeface="Calibri" panose="020F0502020204030204" pitchFamily="34" charset="0"/>
                <a:cs typeface="Times New Roman" panose="02020603050405020304" pitchFamily="18" charset="0"/>
              </a:rPr>
              <a:t>allora la pedagogia materna, in grado invece di capire e guidare i bambini con mano ferma ma amorevole: un quarto di secolo dopo sarà Maria Montessori a </a:t>
            </a:r>
            <a:r>
              <a:rPr lang="it-IT" dirty="0">
                <a:latin typeface="Arial" panose="020B0604020202020204" pitchFamily="34" charset="0"/>
                <a:ea typeface="Calibri" panose="020F0502020204030204" pitchFamily="34" charset="0"/>
                <a:cs typeface="Arial" panose="020B0604020202020204" pitchFamily="34" charset="0"/>
              </a:rPr>
              <a:t>interpretare in maniera </a:t>
            </a:r>
            <a:r>
              <a:rPr lang="it-IT" dirty="0" smtClean="0">
                <a:latin typeface="Arial" panose="020B0604020202020204" pitchFamily="34" charset="0"/>
                <a:ea typeface="Calibri" panose="020F0502020204030204" pitchFamily="34" charset="0"/>
                <a:cs typeface="Arial" panose="020B0604020202020204" pitchFamily="34" charset="0"/>
              </a:rPr>
              <a:t>straordinaria-mente </a:t>
            </a:r>
            <a:r>
              <a:rPr lang="it-IT" dirty="0">
                <a:latin typeface="Arial" panose="020B0604020202020204" pitchFamily="34" charset="0"/>
                <a:ea typeface="Calibri" panose="020F0502020204030204" pitchFamily="34" charset="0"/>
                <a:cs typeface="Arial" panose="020B0604020202020204" pitchFamily="34" charset="0"/>
              </a:rPr>
              <a:t>felice questa esigenza pedagogica con le sue «Case dei Bambini</a:t>
            </a:r>
            <a:r>
              <a:rPr lang="it-IT" dirty="0" smtClean="0">
                <a:latin typeface="Arial" panose="020B0604020202020204" pitchFamily="34" charset="0"/>
                <a:ea typeface="Calibri" panose="020F0502020204030204" pitchFamily="34" charset="0"/>
                <a:cs typeface="Arial" panose="020B0604020202020204" pitchFamily="34" charset="0"/>
              </a:rPr>
              <a:t>» (1907).</a:t>
            </a:r>
            <a:endParaRPr lang="it-IT"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57042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5" name="Rettangolo 4"/>
          <p:cNvSpPr/>
          <p:nvPr/>
        </p:nvSpPr>
        <p:spPr>
          <a:xfrm>
            <a:off x="0" y="0"/>
            <a:ext cx="12192000" cy="6469848"/>
          </a:xfrm>
          <a:prstGeom prst="rect">
            <a:avLst/>
          </a:prstGeom>
        </p:spPr>
        <p:txBody>
          <a:bodyPr wrap="square">
            <a:spAutoFit/>
          </a:bodyPr>
          <a:lstStyle/>
          <a:p>
            <a:pPr>
              <a:lnSpc>
                <a:spcPct val="107000"/>
              </a:lnSpc>
              <a:spcBef>
                <a:spcPts val="600"/>
              </a:spcBef>
              <a:spcAft>
                <a:spcPts val="600"/>
              </a:spcAft>
            </a:pPr>
            <a:r>
              <a:rPr lang="it-IT" b="1" dirty="0">
                <a:latin typeface="Arial" panose="020B0604020202020204" pitchFamily="34" charset="0"/>
                <a:ea typeface="Calibri" panose="020F0502020204030204" pitchFamily="34" charset="0"/>
                <a:cs typeface="Times New Roman" panose="02020603050405020304" pitchFamily="18" charset="0"/>
              </a:rPr>
              <a:t>I - </a:t>
            </a:r>
            <a:r>
              <a:rPr lang="it-IT" sz="1600" b="1" dirty="0">
                <a:latin typeface="Arial" panose="020B0604020202020204" pitchFamily="34" charset="0"/>
                <a:ea typeface="Calibri" panose="020F0502020204030204" pitchFamily="34" charset="0"/>
                <a:cs typeface="Times New Roman" panose="02020603050405020304" pitchFamily="18" charset="0"/>
              </a:rPr>
              <a:t>Come andò che maestro Ciliegia, falegname, trovò un pezzo di legno, che piangeva e rideva come un bambino.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Bef>
                <a:spcPts val="600"/>
              </a:spcBef>
              <a:spcAft>
                <a:spcPts val="0"/>
              </a:spcAft>
            </a:pPr>
            <a:r>
              <a:rPr lang="it-IT" dirty="0">
                <a:latin typeface="Calibri" panose="020F0502020204030204" pitchFamily="34" charset="0"/>
                <a:ea typeface="Calibri" panose="020F0502020204030204" pitchFamily="34" charset="0"/>
                <a:cs typeface="Calibri" panose="020F0502020204030204" pitchFamily="34" charset="0"/>
              </a:rPr>
              <a:t>C’era una volta...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 Un re! – diranno subito i miei piccoli lettori.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3520">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No, ragazzi, avete sbagliato. C’era una volta un pezzo di legno.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Non era un legno di lusso, ma un semplice pezzo da catasta, di quelli che d’inverno si mettono nelle stufe e nei caminetti per accendere il fuoco e per riscaldare le stanze.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Non so come andasse, ma il fatto gli è che un bel giorno questo pezzo di legno capitò nella bottega di un vecchio falegname, il quale aveva nome mastr’Antonio, se non che tutti lo chiamavano maestro Ciliegia, per via della punta del suo naso, che era sempre lustra e paonazza, come una ciliegia matura.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Appena maestro Ciliegia ebbe visto quel pezzo di legno, si rallegrò tutto e dandosi una fregatina di mani per la contentezza, borbottò a mezza voce: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 Questo legno è capitato a tempo: voglio servirmene per fare una gamba di tavolino.</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Detto fatto, prese subito l’ascia arrotata per cominciare a levargli la scorza e a digrossarlo, ma quando fu lì per lasciare andare la prima asciata, rimase col braccio sospeso in aria, perché sentì una vocina sottile, che disse raccomandandosi:</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 Non mi picchiar tanto forte!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Figuratevi come rimase quel buon vecchio di maestro Ciliegia!</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Girò gli occhi smarriti intorno alla stanza per vedere di dove mai poteva essere uscita quella vocina, e non vide nessuno! Guardò sotto il banco, e nessuno; guardò dentro un armadio che stava sempre chiuso, e nessuno; guardò nel corbello dei trucioli e della segatura, e nessuno; apri l’uscio di bottega per dare un’occhiata anche sulla strada, e nessuno! O dunque?...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450215" indent="-221615">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 Ho capito; – disse allora ridendo e grattandosi la parrucca, – si vede che quella vocina me la sono figurata io. Rimettiamoci a lavorare</a:t>
            </a:r>
            <a:r>
              <a:rPr lang="it-IT" dirty="0" smtClean="0">
                <a:latin typeface="Calibri" panose="020F0502020204030204" pitchFamily="34" charset="0"/>
                <a:ea typeface="Calibri" panose="020F0502020204030204" pitchFamily="34"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94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5" name="Rettangolo 4"/>
          <p:cNvSpPr/>
          <p:nvPr/>
        </p:nvSpPr>
        <p:spPr>
          <a:xfrm>
            <a:off x="0" y="537882"/>
            <a:ext cx="8014447" cy="3447098"/>
          </a:xfrm>
          <a:prstGeom prst="rect">
            <a:avLst/>
          </a:prstGeom>
        </p:spPr>
        <p:txBody>
          <a:bodyPr wrap="square">
            <a:spAutoFit/>
          </a:bodyPr>
          <a:lstStyle/>
          <a:p>
            <a:pPr marL="450215" indent="-221615" algn="just">
              <a:spcAft>
                <a:spcPts val="0"/>
              </a:spcAft>
            </a:pPr>
            <a:r>
              <a:rPr lang="it-IT" sz="2000" kern="150" dirty="0">
                <a:ea typeface="Garamond" panose="02020404030301010803" pitchFamily="18" charset="0"/>
                <a:cs typeface="Arial" panose="020B0604020202020204" pitchFamily="34" charset="0"/>
              </a:rPr>
              <a:t>Intanto che Pinocchio nuotava alla ventura, vide in mezzo al mare uno scoglio che pareva di marmo bianco: e su in cima allo scoglio, una bella Caprettina che belava amorosamente e gli faceva segno di avvicinarsi.</a:t>
            </a:r>
            <a:endParaRPr lang="it-IT" sz="2000" kern="150" dirty="0">
              <a:ea typeface="Arial Unicode MS" panose="020B0604020202020204" pitchFamily="34" charset="-128"/>
              <a:cs typeface="Arial" panose="020B0604020202020204" pitchFamily="34" charset="0"/>
            </a:endParaRPr>
          </a:p>
          <a:p>
            <a:pPr marL="450215" indent="-221615" algn="just">
              <a:spcAft>
                <a:spcPts val="0"/>
              </a:spcAft>
            </a:pPr>
            <a:r>
              <a:rPr lang="it-IT" sz="2000" kern="150" dirty="0">
                <a:ea typeface="Garamond" panose="02020404030301010803" pitchFamily="18" charset="0"/>
                <a:cs typeface="Arial" panose="020B0604020202020204" pitchFamily="34" charset="0"/>
              </a:rPr>
              <a:t>La cosa più singolare era questa: che la lana della Caprettina, invece di esser bianca, o nera, o pallata di due colori, come quella delle altre capre, era invece turchina, ma d’un color turchino sfolgorante, che rammentava moltissimo i capelli della bella Bambina</a:t>
            </a:r>
            <a:r>
              <a:rPr lang="it-IT" sz="2000" kern="150" dirty="0" smtClean="0">
                <a:ea typeface="Garamond" panose="02020404030301010803" pitchFamily="18" charset="0"/>
                <a:cs typeface="Arial" panose="020B0604020202020204" pitchFamily="34" charset="0"/>
              </a:rPr>
              <a:t>.</a:t>
            </a:r>
            <a:endParaRPr lang="it-IT" sz="2000" kern="150" dirty="0">
              <a:ea typeface="Arial Unicode MS" panose="020B0604020202020204" pitchFamily="34" charset="-128"/>
              <a:cs typeface="Tahoma" panose="020B0604030504040204" pitchFamily="34" charset="0"/>
            </a:endParaRPr>
          </a:p>
          <a:p>
            <a:pPr marL="450215" indent="-221615" algn="just">
              <a:spcAft>
                <a:spcPts val="0"/>
              </a:spcAft>
            </a:pPr>
            <a:r>
              <a:rPr lang="it-IT" sz="2000" kern="150" dirty="0" smtClean="0">
                <a:ea typeface="Garamond" panose="02020404030301010803" pitchFamily="18" charset="0"/>
                <a:cs typeface="Tahoma" panose="020B0604030504040204" pitchFamily="34" charset="0"/>
              </a:rPr>
              <a:t>Lascio </a:t>
            </a:r>
            <a:r>
              <a:rPr lang="it-IT" sz="2000" kern="150" dirty="0">
                <a:ea typeface="Garamond" panose="02020404030301010803" pitchFamily="18" charset="0"/>
                <a:cs typeface="Tahoma" panose="020B0604030504040204" pitchFamily="34" charset="0"/>
              </a:rPr>
              <a:t>pensare a voi se il cuore del povero Pinocchio cominciò a battere più forte! Raddoppiando di forza e di energia si diè a nuotare verso lo scoglio bianco: ed era già a mezza strada, quando ecco uscir </a:t>
            </a:r>
            <a:r>
              <a:rPr lang="it-IT" sz="2000" kern="150" dirty="0" smtClean="0">
                <a:ea typeface="Garamond" panose="02020404030301010803" pitchFamily="18" charset="0"/>
                <a:cs typeface="Tahoma" panose="020B0604030504040204" pitchFamily="34" charset="0"/>
              </a:rPr>
              <a:t>fuori</a:t>
            </a:r>
            <a:endParaRPr lang="it-IT" sz="2000" kern="150" dirty="0">
              <a:ea typeface="Arial Unicode MS" panose="020B0604020202020204" pitchFamily="34" charset="-128"/>
              <a:cs typeface="Tahoma" panose="020B0604030504040204" pitchFamily="34" charset="0"/>
            </a:endParaRPr>
          </a:p>
          <a:p>
            <a:pPr marL="450215" indent="-221615" algn="just">
              <a:spcAft>
                <a:spcPts val="0"/>
              </a:spcAft>
            </a:pP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737" y="425338"/>
            <a:ext cx="4032787" cy="3133165"/>
          </a:xfrm>
          <a:prstGeom prst="rect">
            <a:avLst/>
          </a:prstGeom>
        </p:spPr>
      </p:pic>
      <p:sp>
        <p:nvSpPr>
          <p:cNvPr id="2" name="Rettangolo 1"/>
          <p:cNvSpPr/>
          <p:nvPr/>
        </p:nvSpPr>
        <p:spPr>
          <a:xfrm>
            <a:off x="121921" y="3671047"/>
            <a:ext cx="11751211" cy="2554545"/>
          </a:xfrm>
          <a:prstGeom prst="rect">
            <a:avLst/>
          </a:prstGeom>
        </p:spPr>
        <p:txBody>
          <a:bodyPr wrap="square">
            <a:spAutoFit/>
          </a:bodyPr>
          <a:lstStyle/>
          <a:p>
            <a:pPr marL="450215" indent="-221615" algn="just">
              <a:spcAft>
                <a:spcPts val="0"/>
              </a:spcAft>
            </a:pPr>
            <a:r>
              <a:rPr lang="it-IT" sz="2000" kern="150" dirty="0">
                <a:ea typeface="Garamond" panose="02020404030301010803" pitchFamily="18" charset="0"/>
                <a:cs typeface="Tahoma" panose="020B0604030504040204" pitchFamily="34" charset="0"/>
              </a:rPr>
              <a:t>dall’acqua e venirgli incontro una orribile testa di mostro marino, con la bocca spalancata, come una voragine, e tre filari di zanne che avrebbero fatto paura anche a vederle dipinte. </a:t>
            </a:r>
            <a:r>
              <a:rPr lang="it-IT" sz="2000" kern="150" dirty="0" smtClean="0">
                <a:ea typeface="Garamond" panose="02020404030301010803" pitchFamily="18" charset="0"/>
                <a:cs typeface="Tahoma" panose="020B0604030504040204" pitchFamily="34" charset="0"/>
              </a:rPr>
              <a:t>E </a:t>
            </a:r>
            <a:r>
              <a:rPr lang="it-IT" sz="2000" kern="150" dirty="0">
                <a:ea typeface="Garamond" panose="02020404030301010803" pitchFamily="18" charset="0"/>
                <a:cs typeface="Tahoma" panose="020B0604030504040204" pitchFamily="34" charset="0"/>
              </a:rPr>
              <a:t>sapete chi era quel mostro marino?</a:t>
            </a:r>
            <a:endParaRPr lang="it-IT" sz="2000" kern="150" dirty="0">
              <a:ea typeface="Arial Unicode MS" panose="020B0604020202020204" pitchFamily="34" charset="-128"/>
              <a:cs typeface="Tahoma" panose="020B0604030504040204" pitchFamily="34" charset="0"/>
            </a:endParaRPr>
          </a:p>
          <a:p>
            <a:pPr marL="450215" indent="-221615" algn="just">
              <a:spcAft>
                <a:spcPts val="0"/>
              </a:spcAft>
            </a:pPr>
            <a:r>
              <a:rPr lang="it-IT" sz="2000" kern="150" dirty="0">
                <a:ea typeface="Garamond" panose="02020404030301010803" pitchFamily="18" charset="0"/>
                <a:cs typeface="Tahoma" panose="020B0604030504040204" pitchFamily="34" charset="0"/>
              </a:rPr>
              <a:t>Quel mostro marino era né più né meno quel gigantesco Pesce-cane, ricordato più volte in questa storia, e che per le sue stragi e per la sua insaziabile voracità, veniva soprannominato «l’Attila dei pesci e dei pescatori».</a:t>
            </a:r>
            <a:endParaRPr lang="it-IT" sz="2000" kern="150" dirty="0">
              <a:ea typeface="Arial Unicode MS" panose="020B0604020202020204" pitchFamily="34" charset="-128"/>
              <a:cs typeface="Tahoma" panose="020B0604030504040204" pitchFamily="34" charset="0"/>
            </a:endParaRPr>
          </a:p>
          <a:p>
            <a:pPr marL="450215" indent="-221615" algn="just">
              <a:spcAft>
                <a:spcPts val="0"/>
              </a:spcAft>
            </a:pPr>
            <a:r>
              <a:rPr lang="it-IT" sz="2000" kern="150" dirty="0">
                <a:ea typeface="Garamond" panose="02020404030301010803" pitchFamily="18" charset="0"/>
                <a:cs typeface="Tahoma" panose="020B0604030504040204" pitchFamily="34" charset="0"/>
              </a:rPr>
              <a:t>Immaginatevi lo spavento del povero Pinocchio alla vista del mostro. Cercò di scansarlo, di cambiare strada: cercò di fuggire: ma quella immensa bocca spalancata gli veniva sempre incontro con la velocità di una saetta.</a:t>
            </a:r>
            <a:endParaRPr lang="it-IT" sz="2000" kern="150" dirty="0">
              <a:ea typeface="Arial Unicode MS" panose="020B0604020202020204" pitchFamily="34" charset="-128"/>
              <a:cs typeface="Tahoma" panose="020B0604030504040204" pitchFamily="34" charset="0"/>
            </a:endParaRPr>
          </a:p>
        </p:txBody>
      </p:sp>
    </p:spTree>
    <p:extLst>
      <p:ext uri="{BB962C8B-B14F-4D97-AF65-F5344CB8AC3E}">
        <p14:creationId xmlns:p14="http://schemas.microsoft.com/office/powerpoint/2010/main" val="931520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5" name="Rettangolo 4"/>
          <p:cNvSpPr/>
          <p:nvPr/>
        </p:nvSpPr>
        <p:spPr>
          <a:xfrm>
            <a:off x="-126609" y="312044"/>
            <a:ext cx="8020033" cy="4524315"/>
          </a:xfrm>
          <a:prstGeom prst="rect">
            <a:avLst/>
          </a:prstGeom>
        </p:spPr>
        <p:txBody>
          <a:bodyPr wrap="square">
            <a:spAutoFit/>
          </a:bodyPr>
          <a:lstStyle/>
          <a:p>
            <a:pPr marL="450215" indent="-221615" algn="just">
              <a:spcAft>
                <a:spcPts val="0"/>
              </a:spcAft>
            </a:pPr>
            <a:r>
              <a:rPr lang="it-IT" kern="150" dirty="0">
                <a:ea typeface="Garamond" panose="02020404030301010803" pitchFamily="18" charset="0"/>
                <a:cs typeface="Tahoma" panose="020B0604030504040204" pitchFamily="34" charset="0"/>
              </a:rPr>
              <a:t>– Affréttati, Pinocchio, per carità! – gridava belando la bella Caprettina.</a:t>
            </a:r>
            <a:endParaRPr lang="it-IT" kern="150" dirty="0">
              <a:ea typeface="Arial Unicode MS" panose="020B0604020202020204" pitchFamily="34" charset="-128"/>
              <a:cs typeface="Tahoma" panose="020B0604030504040204" pitchFamily="34" charset="0"/>
            </a:endParaRPr>
          </a:p>
          <a:p>
            <a:pPr marL="450215" indent="-221615" algn="just">
              <a:spcAft>
                <a:spcPts val="0"/>
              </a:spcAft>
            </a:pPr>
            <a:r>
              <a:rPr lang="it-IT" kern="150" dirty="0">
                <a:ea typeface="Garamond" panose="02020404030301010803" pitchFamily="18" charset="0"/>
                <a:cs typeface="Tahoma" panose="020B0604030504040204" pitchFamily="34" charset="0"/>
              </a:rPr>
              <a:t>E Pinocchio nuotava disperatamente con le braccia, col petto, con le gambe e coi piedi.</a:t>
            </a:r>
            <a:endParaRPr lang="it-IT" kern="150" dirty="0">
              <a:ea typeface="Arial Unicode MS" panose="020B0604020202020204" pitchFamily="34" charset="-128"/>
              <a:cs typeface="Tahoma" panose="020B0604030504040204" pitchFamily="34" charset="0"/>
            </a:endParaRPr>
          </a:p>
          <a:p>
            <a:pPr marL="450215" indent="-221615" algn="just">
              <a:spcAft>
                <a:spcPts val="0"/>
              </a:spcAft>
            </a:pPr>
            <a:r>
              <a:rPr lang="it-IT" kern="150" dirty="0">
                <a:ea typeface="Garamond" panose="02020404030301010803" pitchFamily="18" charset="0"/>
                <a:cs typeface="Tahoma" panose="020B0604030504040204" pitchFamily="34" charset="0"/>
              </a:rPr>
              <a:t>– Corri, Pinocchio, perché il mostro si avvicina!</a:t>
            </a:r>
            <a:endParaRPr lang="it-IT" kern="150" dirty="0">
              <a:ea typeface="Arial Unicode MS" panose="020B0604020202020204" pitchFamily="34" charset="-128"/>
              <a:cs typeface="Tahoma" panose="020B0604030504040204" pitchFamily="34" charset="0"/>
            </a:endParaRPr>
          </a:p>
          <a:p>
            <a:pPr marL="450215" indent="-221615" algn="just">
              <a:spcAft>
                <a:spcPts val="0"/>
              </a:spcAft>
            </a:pPr>
            <a:r>
              <a:rPr lang="it-IT" kern="150" dirty="0">
                <a:ea typeface="Garamond" panose="02020404030301010803" pitchFamily="18" charset="0"/>
                <a:cs typeface="Tahoma" panose="020B0604030504040204" pitchFamily="34" charset="0"/>
              </a:rPr>
              <a:t>E Pinocchio, raccogliendo tutte le sue forze, raddoppiava di lena nella corsa.</a:t>
            </a:r>
            <a:endParaRPr lang="it-IT" kern="150" dirty="0">
              <a:ea typeface="Arial Unicode MS" panose="020B0604020202020204" pitchFamily="34" charset="-128"/>
              <a:cs typeface="Tahoma" panose="020B0604030504040204" pitchFamily="34" charset="0"/>
            </a:endParaRPr>
          </a:p>
          <a:p>
            <a:pPr marL="450215" indent="-221615" algn="just">
              <a:spcAft>
                <a:spcPts val="0"/>
              </a:spcAft>
            </a:pPr>
            <a:r>
              <a:rPr lang="it-IT" kern="150" dirty="0">
                <a:ea typeface="Garamond" panose="02020404030301010803" pitchFamily="18" charset="0"/>
                <a:cs typeface="Tahoma" panose="020B0604030504040204" pitchFamily="34" charset="0"/>
              </a:rPr>
              <a:t>– Bada, Pinocchio!... il mostro ti raggiunge!... Eccolo!... Eccolo!... Affréttati per carità, o sei perduto!...</a:t>
            </a:r>
            <a:endParaRPr lang="it-IT" kern="150" dirty="0">
              <a:ea typeface="Arial Unicode MS" panose="020B0604020202020204" pitchFamily="34" charset="-128"/>
              <a:cs typeface="Tahoma" panose="020B0604030504040204" pitchFamily="34" charset="0"/>
            </a:endParaRPr>
          </a:p>
          <a:p>
            <a:pPr marL="450215" indent="-221615" algn="just">
              <a:spcAft>
                <a:spcPts val="0"/>
              </a:spcAft>
            </a:pPr>
            <a:r>
              <a:rPr lang="it-IT" kern="150" dirty="0">
                <a:ea typeface="Garamond" panose="02020404030301010803" pitchFamily="18" charset="0"/>
                <a:cs typeface="Tahoma" panose="020B0604030504040204" pitchFamily="34" charset="0"/>
              </a:rPr>
              <a:t>E Pinocchio a nuotar più lesto che mai, e via, e via, e via, come andrebbe una palla di fucile. E già era presso lo scoglio, e già la Caprettina, spenzolandosi tutta sul mare, gli porgeva le sue zampine davanti per aiutarlo a uscire dall’acqua</a:t>
            </a:r>
            <a:r>
              <a:rPr lang="it-IT" kern="150" dirty="0" smtClean="0">
                <a:ea typeface="Garamond" panose="02020404030301010803" pitchFamily="18" charset="0"/>
                <a:cs typeface="Tahoma" panose="020B0604030504040204" pitchFamily="34" charset="0"/>
              </a:rPr>
              <a:t>! Ma </a:t>
            </a:r>
            <a:r>
              <a:rPr lang="it-IT" kern="150" dirty="0">
                <a:ea typeface="Garamond" panose="02020404030301010803" pitchFamily="18" charset="0"/>
                <a:cs typeface="Tahoma" panose="020B0604030504040204" pitchFamily="34" charset="0"/>
              </a:rPr>
              <a:t>oramai era tardi! Il mostro lo aveva raggiunto: il mostro, tirando il fiato a sé, si bevve il povero burattino, come avrebbe bevuto un uovo di gallina: e lo inghiottì con tanta violenza e con tanta avidità, che Pinocchio, cascando giù in corpo al Pesce-cane, batté un colpo così screanzato, da restarne sbalordito per un quarto d’ora</a:t>
            </a:r>
            <a:r>
              <a:rPr lang="it-IT" kern="150" dirty="0" smtClean="0">
                <a:ea typeface="Garamond" panose="02020404030301010803" pitchFamily="18" charset="0"/>
                <a:cs typeface="Tahoma" panose="020B0604030504040204" pitchFamily="34" charset="0"/>
              </a:rPr>
              <a:t>.</a:t>
            </a:r>
          </a:p>
          <a:p>
            <a:pPr marL="450215" indent="-221615" algn="just">
              <a:spcAft>
                <a:spcPts val="0"/>
              </a:spcAft>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737" y="425338"/>
            <a:ext cx="4032787" cy="3133165"/>
          </a:xfrm>
          <a:prstGeom prst="rect">
            <a:avLst/>
          </a:prstGeom>
        </p:spPr>
      </p:pic>
      <p:sp>
        <p:nvSpPr>
          <p:cNvPr id="2" name="Rettangolo 1"/>
          <p:cNvSpPr/>
          <p:nvPr/>
        </p:nvSpPr>
        <p:spPr>
          <a:xfrm>
            <a:off x="-126609" y="4485059"/>
            <a:ext cx="12093524" cy="1754326"/>
          </a:xfrm>
          <a:prstGeom prst="rect">
            <a:avLst/>
          </a:prstGeom>
        </p:spPr>
        <p:txBody>
          <a:bodyPr wrap="square">
            <a:spAutoFit/>
          </a:bodyPr>
          <a:lstStyle/>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Quando ritornò in sé da quello sbigottimento, non sapeva raccapezzarsi, nemmeno lui, in che mondo si fosse. Intorno a sé c’era da ogni parte un gran buio: ma un buio così nero e profondo, che gli pareva di essere entrato col capo in un calamaio pieno d’inchiostro. Stette in ascolto e non senti nessun rumore: solamente di tanto in tanto sentiva battersi nel viso alcune grandi buffate di vento. Da principio non sapeva intendere da dove quel vento uscisse: ma poi capì che usciva dai polmoni del mostro. Perché bisogna sapere che il Pesce-cane soffriva moltissimo d’asma, e quando respirava, pareva proprio che tirasse la tramontana.</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p:txBody>
      </p:sp>
    </p:spTree>
    <p:extLst>
      <p:ext uri="{BB962C8B-B14F-4D97-AF65-F5344CB8AC3E}">
        <p14:creationId xmlns:p14="http://schemas.microsoft.com/office/powerpoint/2010/main" val="15425160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572086" y="439677"/>
            <a:ext cx="6096000" cy="5078313"/>
          </a:xfrm>
          <a:prstGeom prst="rect">
            <a:avLst/>
          </a:prstGeom>
        </p:spPr>
        <p:txBody>
          <a:bodyPr>
            <a:spAutoFit/>
          </a:bodyPr>
          <a:lstStyle/>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È molto grosso questo Pesce-cane che ci ha inghiottiti? – domandò il burattino.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Figùrati che il suo corpo è più lungo di un chilometro, senza contare la coda.</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Nel tempo che facevano questa conversazione al buio, parve a Pinocchio di veder lontan lontano una specie di chiarore.</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Che cosa sarà mai quel lumicino lontano lontano? – disse Pinocchio.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Sarà qualche nostro compagno di sventura, che aspetterà come noi il momento di esser digerito!....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Voglio andare a trovarlo. Non potrebbe darsi il caso che fosse qualche vecchio pesce capace di insegnarmi la strada per fuggire?</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Io te l’auguro di cuore, caro burattino.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Addio, Tonno.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Addio, burattino; e buona fortuna.</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Dove ci rivedremo?...</a:t>
            </a:r>
            <a:endParaRPr lang="it-IT" sz="2400" kern="150" dirty="0">
              <a:latin typeface="Times New Roman" panose="02020603050405020304" pitchFamily="18" charset="0"/>
              <a:ea typeface="Arial Unicode MS" panose="020B0604020202020204" pitchFamily="34" charset="-128"/>
              <a:cs typeface="Tahoma" panose="020B0604030504040204" pitchFamily="34" charset="0"/>
            </a:endParaRPr>
          </a:p>
          <a:p>
            <a:pPr marL="450215" indent="-221615" algn="just">
              <a:spcAft>
                <a:spcPts val="0"/>
              </a:spcAft>
            </a:pPr>
            <a:r>
              <a:rPr lang="it-IT" kern="150" dirty="0">
                <a:latin typeface="Calibri" panose="020F0502020204030204" pitchFamily="34" charset="0"/>
                <a:ea typeface="Garamond" panose="02020404030301010803" pitchFamily="18" charset="0"/>
                <a:cs typeface="Tahoma" panose="020B0604030504040204" pitchFamily="34" charset="0"/>
              </a:rPr>
              <a:t>– Chi lo sa?... è meglio non pensarci neppure!</a:t>
            </a:r>
            <a:endParaRPr lang="it-IT" sz="2400" kern="150" dirty="0">
              <a:effectLst/>
              <a:latin typeface="Times New Roman" panose="02020603050405020304" pitchFamily="18" charset="0"/>
              <a:ea typeface="Arial Unicode MS" panose="020B0604020202020204" pitchFamily="34" charset="-128"/>
              <a:cs typeface="Tahoma" panose="020B060403050404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409" y="640804"/>
            <a:ext cx="2795954" cy="4741938"/>
          </a:xfrm>
          <a:prstGeom prst="rect">
            <a:avLst/>
          </a:prstGeom>
        </p:spPr>
      </p:pic>
    </p:spTree>
    <p:extLst>
      <p:ext uri="{BB962C8B-B14F-4D97-AF65-F5344CB8AC3E}">
        <p14:creationId xmlns:p14="http://schemas.microsoft.com/office/powerpoint/2010/main" val="3609017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506431" y="653875"/>
            <a:ext cx="6096000" cy="5355312"/>
          </a:xfrm>
          <a:prstGeom prst="rect">
            <a:avLst/>
          </a:prstGeom>
        </p:spPr>
        <p:txBody>
          <a:bodyPr>
            <a:spAutoFit/>
          </a:bodyPr>
          <a:lstStyle/>
          <a:p>
            <a:pPr indent="228600" algn="just">
              <a:spcAft>
                <a:spcPts val="0"/>
              </a:spcAft>
            </a:pPr>
            <a:r>
              <a:rPr lang="it-IT" kern="0" dirty="0">
                <a:latin typeface="Arial" panose="020B0604020202020204" pitchFamily="34" charset="0"/>
                <a:ea typeface="Calibri" panose="020F0502020204030204" pitchFamily="34" charset="0"/>
                <a:cs typeface="Tahoma" panose="020B0604030504040204" pitchFamily="34" charset="0"/>
              </a:rPr>
              <a:t>Questa degli animali parlanti è ovviamente una caratteristica specifica delle fiabe: e nelle fiabe gli animali parlanti rappresentano simbolicamente vizi o virtù </a:t>
            </a:r>
            <a:r>
              <a:rPr lang="it-IT" kern="0" dirty="0" smtClean="0">
                <a:latin typeface="Arial" panose="020B0604020202020204" pitchFamily="34" charset="0"/>
                <a:ea typeface="Calibri" panose="020F0502020204030204" pitchFamily="34" charset="0"/>
                <a:cs typeface="Tahoma" panose="020B0604030504040204" pitchFamily="34" charset="0"/>
              </a:rPr>
              <a:t>umane.</a:t>
            </a:r>
          </a:p>
          <a:p>
            <a:pPr indent="228600" algn="just">
              <a:spcAft>
                <a:spcPts val="0"/>
              </a:spcAft>
            </a:pPr>
            <a:r>
              <a:rPr lang="it-IT" kern="0" dirty="0" smtClean="0">
                <a:latin typeface="Arial" panose="020B0604020202020204" pitchFamily="34" charset="0"/>
                <a:ea typeface="Calibri" panose="020F0502020204030204" pitchFamily="34" charset="0"/>
                <a:cs typeface="Tahoma" panose="020B0604030504040204" pitchFamily="34" charset="0"/>
              </a:rPr>
              <a:t>Questo </a:t>
            </a:r>
            <a:r>
              <a:rPr lang="it-IT" kern="0" dirty="0">
                <a:latin typeface="Arial" panose="020B0604020202020204" pitchFamily="34" charset="0"/>
                <a:ea typeface="Calibri" panose="020F0502020204030204" pitchFamily="34" charset="0"/>
                <a:cs typeface="Tahoma" panose="020B0604030504040204" pitchFamily="34" charset="0"/>
              </a:rPr>
              <a:t>è </a:t>
            </a:r>
            <a:r>
              <a:rPr lang="it-IT" kern="0" dirty="0" smtClean="0">
                <a:latin typeface="Arial" panose="020B0604020202020204" pitchFamily="34" charset="0"/>
                <a:ea typeface="Calibri" panose="020F0502020204030204" pitchFamily="34" charset="0"/>
                <a:cs typeface="Tahoma" panose="020B0604030504040204" pitchFamily="34" charset="0"/>
              </a:rPr>
              <a:t>visibile </a:t>
            </a:r>
            <a:r>
              <a:rPr lang="it-IT" kern="0" dirty="0">
                <a:latin typeface="Arial" panose="020B0604020202020204" pitchFamily="34" charset="0"/>
                <a:ea typeface="Calibri" panose="020F0502020204030204" pitchFamily="34" charset="0"/>
                <a:cs typeface="Tahoma" panose="020B0604030504040204" pitchFamily="34" charset="0"/>
              </a:rPr>
              <a:t>anche in </a:t>
            </a:r>
            <a:r>
              <a:rPr lang="it-IT" i="1" kern="0" dirty="0">
                <a:latin typeface="Arial" panose="020B0604020202020204" pitchFamily="34" charset="0"/>
                <a:ea typeface="Calibri" panose="020F0502020204030204" pitchFamily="34" charset="0"/>
                <a:cs typeface="Tahoma" panose="020B0604030504040204" pitchFamily="34" charset="0"/>
              </a:rPr>
              <a:t>Pinocchio</a:t>
            </a:r>
            <a:r>
              <a:rPr lang="it-IT" kern="0" dirty="0">
                <a:latin typeface="Arial" panose="020B0604020202020204" pitchFamily="34" charset="0"/>
                <a:ea typeface="Calibri" panose="020F0502020204030204" pitchFamily="34" charset="0"/>
                <a:cs typeface="Tahoma" panose="020B0604030504040204" pitchFamily="34" charset="0"/>
              </a:rPr>
              <a:t>, dove </a:t>
            </a:r>
            <a:r>
              <a:rPr lang="it-IT" kern="0" dirty="0" smtClean="0">
                <a:latin typeface="Arial" panose="020B0604020202020204" pitchFamily="34" charset="0"/>
                <a:ea typeface="Calibri" panose="020F0502020204030204" pitchFamily="34" charset="0"/>
                <a:cs typeface="Tahoma" panose="020B0604030504040204" pitchFamily="34" charset="0"/>
              </a:rPr>
              <a:t>però manca ogni intento moralistico, perché i diversi animali si comportano secondo la loro natura biologica; quanto al loro ruolo, però, possiamo distinguerli in:</a:t>
            </a:r>
          </a:p>
          <a:p>
            <a:pPr marL="285750" indent="-285750" algn="just">
              <a:spcAft>
                <a:spcPts val="0"/>
              </a:spcAft>
              <a:buFont typeface="Arial" panose="020B0604020202020204" pitchFamily="34" charset="0"/>
              <a:buChar char="•"/>
            </a:pPr>
            <a:r>
              <a:rPr lang="it-IT" b="1" i="1" kern="0" dirty="0" smtClean="0">
                <a:latin typeface="Arial" panose="020B0604020202020204" pitchFamily="34" charset="0"/>
                <a:ea typeface="Calibri" panose="020F0502020204030204" pitchFamily="34" charset="0"/>
                <a:cs typeface="Tahoma" panose="020B0604030504040204" pitchFamily="34" charset="0"/>
              </a:rPr>
              <a:t>ammonitori</a:t>
            </a:r>
            <a:r>
              <a:rPr lang="it-IT" kern="0" dirty="0" smtClean="0">
                <a:latin typeface="Arial" panose="020B0604020202020204" pitchFamily="34" charset="0"/>
                <a:ea typeface="Calibri" panose="020F0502020204030204" pitchFamily="34" charset="0"/>
                <a:cs typeface="Tahoma" panose="020B0604030504040204" pitchFamily="34" charset="0"/>
              </a:rPr>
              <a:t> </a:t>
            </a:r>
            <a:r>
              <a:rPr lang="it-IT" kern="0" dirty="0">
                <a:latin typeface="Arial" panose="020B0604020202020204" pitchFamily="34" charset="0"/>
                <a:ea typeface="Calibri" panose="020F0502020204030204" pitchFamily="34" charset="0"/>
                <a:cs typeface="Tahoma" panose="020B0604030504040204" pitchFamily="34" charset="0"/>
              </a:rPr>
              <a:t>come il Grillo parlante, il pappagallo, la lucciola, il </a:t>
            </a:r>
            <a:r>
              <a:rPr lang="it-IT" kern="0" dirty="0" smtClean="0">
                <a:latin typeface="Arial" panose="020B0604020202020204" pitchFamily="34" charset="0"/>
                <a:ea typeface="Calibri" panose="020F0502020204030204" pitchFamily="34" charset="0"/>
                <a:cs typeface="Tahoma" panose="020B0604030504040204" pitchFamily="34" charset="0"/>
              </a:rPr>
              <a:t>granchio, i tre medici</a:t>
            </a:r>
          </a:p>
          <a:p>
            <a:pPr marL="285750" indent="-285750" algn="just">
              <a:spcAft>
                <a:spcPts val="0"/>
              </a:spcAft>
              <a:buFont typeface="Arial" panose="020B0604020202020204" pitchFamily="34" charset="0"/>
              <a:buChar char="•"/>
            </a:pPr>
            <a:r>
              <a:rPr lang="it-IT" b="1" i="1" kern="0" dirty="0" smtClean="0">
                <a:latin typeface="Arial" panose="020B0604020202020204" pitchFamily="34" charset="0"/>
                <a:ea typeface="Calibri" panose="020F0502020204030204" pitchFamily="34" charset="0"/>
                <a:cs typeface="Tahoma" panose="020B0604030504040204" pitchFamily="34" charset="0"/>
              </a:rPr>
              <a:t>antagonisti</a:t>
            </a:r>
            <a:r>
              <a:rPr lang="it-IT" kern="0" dirty="0" smtClean="0">
                <a:latin typeface="Arial" panose="020B0604020202020204" pitchFamily="34" charset="0"/>
                <a:ea typeface="Calibri" panose="020F0502020204030204" pitchFamily="34" charset="0"/>
                <a:cs typeface="Tahoma" panose="020B0604030504040204" pitchFamily="34" charset="0"/>
              </a:rPr>
              <a:t>: anzitutto </a:t>
            </a:r>
            <a:r>
              <a:rPr lang="it-IT" kern="0" dirty="0">
                <a:latin typeface="Arial" panose="020B0604020202020204" pitchFamily="34" charset="0"/>
                <a:ea typeface="Calibri" panose="020F0502020204030204" pitchFamily="34" charset="0"/>
                <a:cs typeface="Tahoma" panose="020B0604030504040204" pitchFamily="34" charset="0"/>
              </a:rPr>
              <a:t>il Gatto e la Volpe, ingannatori e approfittatori, poi il giudice scimmione che applica al giustizia al contrario, le faine ladre, il serpente che incrocia la strada di </a:t>
            </a:r>
            <a:r>
              <a:rPr lang="it-IT" kern="0" dirty="0" smtClean="0">
                <a:latin typeface="Arial" panose="020B0604020202020204" pitchFamily="34" charset="0"/>
                <a:ea typeface="Calibri" panose="020F0502020204030204" pitchFamily="34" charset="0"/>
                <a:cs typeface="Tahoma" panose="020B0604030504040204" pitchFamily="34" charset="0"/>
              </a:rPr>
              <a:t>Pinocchio</a:t>
            </a:r>
          </a:p>
          <a:p>
            <a:pPr marL="285750" indent="-285750" algn="just">
              <a:spcAft>
                <a:spcPts val="0"/>
              </a:spcAft>
              <a:buFont typeface="Arial" panose="020B0604020202020204" pitchFamily="34" charset="0"/>
              <a:buChar char="•"/>
            </a:pPr>
            <a:r>
              <a:rPr lang="it-IT" b="1" i="1" kern="0" dirty="0" smtClean="0">
                <a:latin typeface="Arial" panose="020B0604020202020204" pitchFamily="34" charset="0"/>
                <a:ea typeface="Calibri" panose="020F0502020204030204" pitchFamily="34" charset="0"/>
                <a:cs typeface="Tahoma" panose="020B0604030504040204" pitchFamily="34" charset="0"/>
              </a:rPr>
              <a:t>aiutanti</a:t>
            </a:r>
            <a:r>
              <a:rPr lang="it-IT" kern="0" dirty="0" smtClean="0">
                <a:latin typeface="Arial" panose="020B0604020202020204" pitchFamily="34" charset="0"/>
                <a:ea typeface="Calibri" panose="020F0502020204030204" pitchFamily="34" charset="0"/>
                <a:cs typeface="Tahoma" panose="020B0604030504040204" pitchFamily="34" charset="0"/>
              </a:rPr>
              <a:t>: la </a:t>
            </a:r>
            <a:r>
              <a:rPr lang="it-IT" kern="0" dirty="0">
                <a:latin typeface="Arial" panose="020B0604020202020204" pitchFamily="34" charset="0"/>
                <a:ea typeface="Calibri" panose="020F0502020204030204" pitchFamily="34" charset="0"/>
                <a:cs typeface="Tahoma" panose="020B0604030504040204" pitchFamily="34" charset="0"/>
              </a:rPr>
              <a:t>lumaca della Fata, il colombo che porta Pinocchio a </a:t>
            </a:r>
            <a:r>
              <a:rPr lang="it-IT" kern="0" dirty="0" smtClean="0">
                <a:latin typeface="Arial" panose="020B0604020202020204" pitchFamily="34" charset="0"/>
                <a:ea typeface="Calibri" panose="020F0502020204030204" pitchFamily="34" charset="0"/>
                <a:cs typeface="Tahoma" panose="020B0604030504040204" pitchFamily="34" charset="0"/>
              </a:rPr>
              <a:t>volo per un lunghissimo tragitto, </a:t>
            </a:r>
            <a:r>
              <a:rPr lang="it-IT" kern="0" dirty="0">
                <a:latin typeface="Arial" panose="020B0604020202020204" pitchFamily="34" charset="0"/>
                <a:ea typeface="Calibri" panose="020F0502020204030204" pitchFamily="34" charset="0"/>
                <a:cs typeface="Tahoma" panose="020B0604030504040204" pitchFamily="34" charset="0"/>
              </a:rPr>
              <a:t>il cane Alidoro che lo libera dal Pescatore verde, il Tonno che lo salva </a:t>
            </a:r>
            <a:r>
              <a:rPr lang="it-IT" kern="0" dirty="0" smtClean="0">
                <a:latin typeface="Arial" panose="020B0604020202020204" pitchFamily="34" charset="0"/>
                <a:ea typeface="Calibri" panose="020F0502020204030204" pitchFamily="34" charset="0"/>
                <a:cs typeface="Tahoma" panose="020B0604030504040204" pitchFamily="34" charset="0"/>
              </a:rPr>
              <a:t>dall’affogamento. </a:t>
            </a:r>
          </a:p>
          <a:p>
            <a:pPr algn="just">
              <a:spcAft>
                <a:spcPts val="0"/>
              </a:spcAft>
            </a:pPr>
            <a:r>
              <a:rPr lang="it-IT" kern="0" dirty="0" smtClean="0">
                <a:latin typeface="Arial" panose="020B0604020202020204" pitchFamily="34" charset="0"/>
                <a:ea typeface="Calibri" panose="020F0502020204030204" pitchFamily="34" charset="0"/>
                <a:cs typeface="Tahoma" panose="020B0604030504040204" pitchFamily="34" charset="0"/>
              </a:rPr>
              <a:t>Ma </a:t>
            </a:r>
            <a:r>
              <a:rPr lang="it-IT" kern="0" dirty="0">
                <a:latin typeface="Arial" panose="020B0604020202020204" pitchFamily="34" charset="0"/>
                <a:ea typeface="Calibri" panose="020F0502020204030204" pitchFamily="34" charset="0"/>
                <a:cs typeface="Tahoma" panose="020B0604030504040204" pitchFamily="34" charset="0"/>
              </a:rPr>
              <a:t>sopra tutti si staglia un animale che non profferisce verbo: il Pesce-cane!</a:t>
            </a:r>
            <a:endParaRPr lang="it-IT" sz="2400" kern="150" dirty="0">
              <a:effectLst/>
              <a:latin typeface="Times New Roman" panose="02020603050405020304" pitchFamily="18" charset="0"/>
              <a:ea typeface="Arial Unicode MS" panose="020B0604020202020204" pitchFamily="34" charset="-128"/>
              <a:cs typeface="Tahoma" panose="020B060403050404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655" y="724215"/>
            <a:ext cx="5337601" cy="5029471"/>
          </a:xfrm>
          <a:prstGeom prst="rect">
            <a:avLst/>
          </a:prstGeom>
        </p:spPr>
      </p:pic>
    </p:spTree>
    <p:extLst>
      <p:ext uri="{BB962C8B-B14F-4D97-AF65-F5344CB8AC3E}">
        <p14:creationId xmlns:p14="http://schemas.microsoft.com/office/powerpoint/2010/main" val="3202016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0"/>
            <a:ext cx="4528457" cy="3658993"/>
          </a:xfrm>
          <a:prstGeom prst="rect">
            <a:avLst/>
          </a:prstGeom>
        </p:spPr>
      </p:pic>
      <p:sp>
        <p:nvSpPr>
          <p:cNvPr id="4" name="Rettangolo 3"/>
          <p:cNvSpPr/>
          <p:nvPr/>
        </p:nvSpPr>
        <p:spPr>
          <a:xfrm>
            <a:off x="375137" y="486064"/>
            <a:ext cx="6911927" cy="1754326"/>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rPr>
              <a:t>Ancora una volta, come nel caso di Giona e di Moby Dick, il mare si palesa quindi come un luogo particolarmente pericoloso, pieno di animali terrificanti, dalle proporzioni gigantesche. Ma nel mare si può perire o dal mare ci si può salvare. E la salvezza eventuale sarà certificazione di un profondo cambiamento interiore, di un miglioramento rispetto alla condizione iniziale. </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 y="2473762"/>
            <a:ext cx="3957711" cy="3718884"/>
          </a:xfrm>
          <a:prstGeom prst="rect">
            <a:avLst/>
          </a:prstGeom>
        </p:spPr>
      </p:pic>
      <p:sp>
        <p:nvSpPr>
          <p:cNvPr id="6" name="Rettangolo 5"/>
          <p:cNvSpPr/>
          <p:nvPr/>
        </p:nvSpPr>
        <p:spPr>
          <a:xfrm>
            <a:off x="4332848" y="3836144"/>
            <a:ext cx="7859152" cy="2585323"/>
          </a:xfrm>
          <a:prstGeom prst="rect">
            <a:avLst/>
          </a:prstGeom>
        </p:spPr>
        <p:txBody>
          <a:bodyPr wrap="square">
            <a:spAutoFit/>
          </a:bodyPr>
          <a:lstStyle/>
          <a:p>
            <a:r>
              <a:rPr lang="it-IT" i="1" dirty="0">
                <a:latin typeface="Arial" panose="020B0604020202020204" pitchFamily="34" charset="0"/>
                <a:ea typeface="Times New Roman" panose="02020603050405020304" pitchFamily="18" charset="0"/>
              </a:rPr>
              <a:t>«La morale di Pinocchio è che nella vita bisogna sempre essere buoni figli. Non basta essere buoni. E non basta essere figli. Bisogna scegliere un padre e seguire quello che dice per essere degni di diventare uomini, o per sempre saremo a metà, burattini senza fili, ma pur sempre burattini. Il paese dei Balocchi sarà sempre lì ad aspettarci, e per quanto ne conosciamo le conseguenze rimane comunque la tentazione di chiudersi lì e pensare che è tutto a posto, che il mondo non ha bisogno di noi e che alla fin fine meglio divertirsi oggi perché “del doman non v’è certezza”. </a:t>
            </a:r>
            <a:endParaRPr lang="it-IT" i="1" dirty="0" smtClean="0">
              <a:latin typeface="Arial" panose="020B0604020202020204" pitchFamily="34" charset="0"/>
              <a:ea typeface="Times New Roman" panose="02020603050405020304" pitchFamily="18" charset="0"/>
            </a:endParaRPr>
          </a:p>
          <a:p>
            <a:pPr algn="r"/>
            <a:r>
              <a:rPr lang="it-IT" i="1" dirty="0" smtClean="0">
                <a:latin typeface="Arial" panose="020B0604020202020204" pitchFamily="34" charset="0"/>
                <a:ea typeface="Times New Roman" panose="02020603050405020304" pitchFamily="18" charset="0"/>
              </a:rPr>
              <a:t>(S. Bisacchi Lenic)</a:t>
            </a:r>
            <a:endParaRPr lang="it-IT" dirty="0"/>
          </a:p>
        </p:txBody>
      </p:sp>
    </p:spTree>
    <p:extLst>
      <p:ext uri="{BB962C8B-B14F-4D97-AF65-F5344CB8AC3E}">
        <p14:creationId xmlns:p14="http://schemas.microsoft.com/office/powerpoint/2010/main" val="2665437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CasellaDiTesto 2"/>
          <p:cNvSpPr txBox="1"/>
          <p:nvPr/>
        </p:nvSpPr>
        <p:spPr>
          <a:xfrm>
            <a:off x="1800665" y="675249"/>
            <a:ext cx="2327881" cy="400110"/>
          </a:xfrm>
          <a:prstGeom prst="rect">
            <a:avLst/>
          </a:prstGeom>
          <a:noFill/>
          <a:ln>
            <a:solidFill>
              <a:schemeClr val="accent5"/>
            </a:solidFill>
          </a:ln>
        </p:spPr>
        <p:txBody>
          <a:bodyPr wrap="none" rtlCol="0">
            <a:spAutoFit/>
          </a:bodyPr>
          <a:lstStyle/>
          <a:p>
            <a:r>
              <a:rPr lang="it-IT" sz="2000" dirty="0" smtClean="0">
                <a:solidFill>
                  <a:schemeClr val="accent6">
                    <a:lumMod val="50000"/>
                  </a:schemeClr>
                </a:solidFill>
                <a:latin typeface="Arial Rounded MT Bold" panose="020F0704030504030204" pitchFamily="34" charset="0"/>
              </a:rPr>
              <a:t>Giona e la balena</a:t>
            </a:r>
            <a:endParaRPr lang="it-IT" sz="2000" dirty="0">
              <a:solidFill>
                <a:schemeClr val="accent6">
                  <a:lumMod val="50000"/>
                </a:schemeClr>
              </a:solidFill>
              <a:latin typeface="Arial Rounded MT Bold" panose="020F0704030504030204" pitchFamily="34" charset="0"/>
            </a:endParaRPr>
          </a:p>
        </p:txBody>
      </p:sp>
      <p:pic>
        <p:nvPicPr>
          <p:cNvPr id="5" name="Immagine 4" descr="https://upload.wikimedia.org/wikipedia/commons/f/fe/Sistine_jonah.jpg"/>
          <p:cNvPicPr/>
          <p:nvPr/>
        </p:nvPicPr>
        <p:blipFill>
          <a:blip r:embed="rId2">
            <a:extLst>
              <a:ext uri="{28A0092B-C50C-407E-A947-70E740481C1C}">
                <a14:useLocalDpi xmlns:a14="http://schemas.microsoft.com/office/drawing/2010/main" val="0"/>
              </a:ext>
            </a:extLst>
          </a:blip>
          <a:srcRect/>
          <a:stretch>
            <a:fillRect/>
          </a:stretch>
        </p:blipFill>
        <p:spPr bwMode="auto">
          <a:xfrm>
            <a:off x="764525" y="1296920"/>
            <a:ext cx="3599815" cy="4247515"/>
          </a:xfrm>
          <a:prstGeom prst="rect">
            <a:avLst/>
          </a:prstGeom>
          <a:noFill/>
          <a:ln>
            <a:noFill/>
          </a:ln>
        </p:spPr>
      </p:pic>
      <p:sp>
        <p:nvSpPr>
          <p:cNvPr id="6" name="CasellaDiTesto 5"/>
          <p:cNvSpPr txBox="1"/>
          <p:nvPr/>
        </p:nvSpPr>
        <p:spPr>
          <a:xfrm>
            <a:off x="717932" y="5705773"/>
            <a:ext cx="3692999" cy="369332"/>
          </a:xfrm>
          <a:prstGeom prst="rect">
            <a:avLst/>
          </a:prstGeom>
          <a:noFill/>
        </p:spPr>
        <p:txBody>
          <a:bodyPr wrap="none" rtlCol="0">
            <a:spAutoFit/>
          </a:bodyPr>
          <a:lstStyle/>
          <a:p>
            <a:r>
              <a:rPr lang="it-IT" dirty="0" smtClean="0"/>
              <a:t>Michelangelo, </a:t>
            </a:r>
            <a:r>
              <a:rPr lang="it-IT" i="1" dirty="0" smtClean="0"/>
              <a:t>Giona</a:t>
            </a:r>
            <a:r>
              <a:rPr lang="it-IT" dirty="0" smtClean="0"/>
              <a:t>, Cappella Sistina</a:t>
            </a:r>
            <a:endParaRPr lang="it-IT" dirty="0"/>
          </a:p>
        </p:txBody>
      </p:sp>
      <p:sp>
        <p:nvSpPr>
          <p:cNvPr id="7" name="CasellaDiTesto 6"/>
          <p:cNvSpPr txBox="1"/>
          <p:nvPr/>
        </p:nvSpPr>
        <p:spPr>
          <a:xfrm>
            <a:off x="4934857" y="1296920"/>
            <a:ext cx="6110514" cy="4431983"/>
          </a:xfrm>
          <a:prstGeom prst="rect">
            <a:avLst/>
          </a:prstGeom>
          <a:noFill/>
        </p:spPr>
        <p:txBody>
          <a:bodyPr wrap="square" rtlCol="0">
            <a:spAutoFit/>
          </a:bodyPr>
          <a:lstStyle/>
          <a:p>
            <a:r>
              <a:rPr lang="it-IT" sz="2400" dirty="0" smtClean="0"/>
              <a:t>Il termine </a:t>
            </a:r>
            <a:r>
              <a:rPr lang="it-IT" sz="2400" dirty="0"/>
              <a:t>usato </a:t>
            </a:r>
            <a:r>
              <a:rPr lang="it-IT" sz="2400" dirty="0" smtClean="0"/>
              <a:t>nel </a:t>
            </a:r>
            <a:r>
              <a:rPr lang="it-IT" sz="2400" i="1" dirty="0" smtClean="0"/>
              <a:t>Libro di Giona </a:t>
            </a:r>
            <a:r>
              <a:rPr lang="it-IT" sz="2400" dirty="0" smtClean="0"/>
              <a:t>è lo stesso del </a:t>
            </a:r>
            <a:r>
              <a:rPr lang="it-IT" sz="2400" dirty="0"/>
              <a:t>primo capitolo della </a:t>
            </a:r>
            <a:r>
              <a:rPr lang="it-IT" sz="2400" i="1" dirty="0"/>
              <a:t>Genesi</a:t>
            </a:r>
            <a:r>
              <a:rPr lang="it-IT" sz="2400" dirty="0"/>
              <a:t> (Gen, 1, 21), quando </a:t>
            </a:r>
            <a:r>
              <a:rPr lang="it-IT" sz="2400" dirty="0" smtClean="0"/>
              <a:t>si descrive Dio che crea </a:t>
            </a:r>
            <a:r>
              <a:rPr lang="it-IT" sz="2400" dirty="0"/>
              <a:t>i grandi animali marini: “</a:t>
            </a:r>
            <a:r>
              <a:rPr lang="it-IT" sz="2400" i="1" dirty="0"/>
              <a:t>ἐποίησεν ὁ θεὸς τὰ κήτη τὰ μεγάλα</a:t>
            </a:r>
            <a:r>
              <a:rPr lang="it-IT" sz="2400" dirty="0"/>
              <a:t>” ovvero “Dio fece i grandi pesci”. </a:t>
            </a:r>
            <a:endParaRPr lang="it-IT" sz="2400" dirty="0" smtClean="0"/>
          </a:p>
          <a:p>
            <a:pPr algn="just"/>
            <a:r>
              <a:rPr lang="it-IT" sz="2400" dirty="0" smtClean="0"/>
              <a:t>Nel </a:t>
            </a:r>
            <a:r>
              <a:rPr lang="it-IT" sz="2400" i="1" dirty="0" smtClean="0"/>
              <a:t>Libro </a:t>
            </a:r>
            <a:r>
              <a:rPr lang="it-IT" sz="2400" i="1" dirty="0"/>
              <a:t>di Giona </a:t>
            </a:r>
            <a:r>
              <a:rPr lang="it-IT" sz="2400" dirty="0"/>
              <a:t>il termine </a:t>
            </a:r>
            <a:r>
              <a:rPr lang="it-IT" sz="2400" dirty="0" smtClean="0"/>
              <a:t>ebraico </a:t>
            </a:r>
            <a:r>
              <a:rPr lang="it-IT" sz="2400" dirty="0"/>
              <a:t>è </a:t>
            </a:r>
            <a:r>
              <a:rPr lang="it-IT" sz="2400" i="1" dirty="0"/>
              <a:t>dag gadòl</a:t>
            </a:r>
            <a:r>
              <a:rPr lang="it-IT" sz="2400" dirty="0"/>
              <a:t> (דג גדול), che nella traduzione dei Settanta diventa proprio “grande pesce”: </a:t>
            </a:r>
            <a:r>
              <a:rPr lang="it-IT" sz="2400" i="1" dirty="0"/>
              <a:t>προσέταξεν κύριος κήτει μεγάλῳ καταπιεῖν τὸν Ιωναν</a:t>
            </a:r>
            <a:r>
              <a:rPr lang="it-IT" sz="2400" dirty="0"/>
              <a:t>: “Il Signore dispose che un grosso pesce inghiottisse Giona” (Giona 2,1).</a:t>
            </a:r>
          </a:p>
          <a:p>
            <a:endParaRPr lang="it-IT" dirty="0"/>
          </a:p>
        </p:txBody>
      </p:sp>
    </p:spTree>
    <p:extLst>
      <p:ext uri="{BB962C8B-B14F-4D97-AF65-F5344CB8AC3E}">
        <p14:creationId xmlns:p14="http://schemas.microsoft.com/office/powerpoint/2010/main" val="1417223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4" name="CasellaDiTesto 3"/>
          <p:cNvSpPr txBox="1"/>
          <p:nvPr/>
        </p:nvSpPr>
        <p:spPr>
          <a:xfrm>
            <a:off x="483884" y="1104202"/>
            <a:ext cx="4407430" cy="400110"/>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Emilio Cecchi, Pesci rossi, 1920</a:t>
            </a:r>
            <a:endParaRPr lang="it-IT" sz="2000" dirty="0">
              <a:solidFill>
                <a:schemeClr val="accent6">
                  <a:lumMod val="50000"/>
                </a:schemeClr>
              </a:solidFill>
              <a:latin typeface="Arial Rounded MT Bold" panose="020F070403050403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913" y="1771860"/>
            <a:ext cx="4253023" cy="2394452"/>
          </a:xfrm>
          <a:prstGeom prst="rect">
            <a:avLst/>
          </a:prstGeom>
        </p:spPr>
      </p:pic>
      <p:sp>
        <p:nvSpPr>
          <p:cNvPr id="7" name="Rettangolo 6"/>
          <p:cNvSpPr/>
          <p:nvPr/>
        </p:nvSpPr>
        <p:spPr>
          <a:xfrm>
            <a:off x="1606115" y="1701263"/>
            <a:ext cx="4973769" cy="1200329"/>
          </a:xfrm>
          <a:prstGeom prst="rect">
            <a:avLst/>
          </a:prstGeom>
        </p:spPr>
        <p:txBody>
          <a:bodyPr wrap="square">
            <a:spAutoFit/>
          </a:bodyPr>
          <a:lstStyle/>
          <a:p>
            <a:r>
              <a:rPr lang="it-IT" dirty="0" smtClean="0">
                <a:latin typeface="Arial" panose="020B0604020202020204" pitchFamily="34" charset="0"/>
                <a:ea typeface="Calibri" panose="020F0502020204030204" pitchFamily="34" charset="0"/>
              </a:rPr>
              <a:t>«Ho </a:t>
            </a:r>
            <a:r>
              <a:rPr lang="it-IT" dirty="0">
                <a:latin typeface="Arial" panose="020B0604020202020204" pitchFamily="34" charset="0"/>
                <a:ea typeface="Calibri" panose="020F0502020204030204" pitchFamily="34" charset="0"/>
              </a:rPr>
              <a:t>bisogno di immagini, sulle quali riconosco i miei stati d'animo quasi con altrettanta prontezza e precisione che sugli scritti di un autore […] il mio mondo è stipato di figure". </a:t>
            </a:r>
            <a:endParaRPr lang="it-IT" dirty="0"/>
          </a:p>
        </p:txBody>
      </p:sp>
      <p:sp>
        <p:nvSpPr>
          <p:cNvPr id="8" name="CasellaDiTesto 7"/>
          <p:cNvSpPr txBox="1"/>
          <p:nvPr/>
        </p:nvSpPr>
        <p:spPr>
          <a:xfrm>
            <a:off x="7729884" y="4166312"/>
            <a:ext cx="2541080" cy="369332"/>
          </a:xfrm>
          <a:prstGeom prst="rect">
            <a:avLst/>
          </a:prstGeom>
          <a:noFill/>
        </p:spPr>
        <p:txBody>
          <a:bodyPr wrap="none" rtlCol="0">
            <a:spAutoFit/>
          </a:bodyPr>
          <a:lstStyle/>
          <a:p>
            <a:r>
              <a:rPr lang="it-IT" b="1" dirty="0" smtClean="0">
                <a:solidFill>
                  <a:schemeClr val="accent3">
                    <a:lumMod val="75000"/>
                  </a:schemeClr>
                </a:solidFill>
              </a:rPr>
              <a:t>Emilio Cecchi, 1884-1966</a:t>
            </a:r>
            <a:endParaRPr lang="it-IT" b="1" dirty="0">
              <a:solidFill>
                <a:schemeClr val="accent3">
                  <a:lumMod val="75000"/>
                </a:schemeClr>
              </a:solidFill>
            </a:endParaRPr>
          </a:p>
        </p:txBody>
      </p:sp>
      <p:sp>
        <p:nvSpPr>
          <p:cNvPr id="2" name="Rettangolo 1"/>
          <p:cNvSpPr/>
          <p:nvPr/>
        </p:nvSpPr>
        <p:spPr>
          <a:xfrm>
            <a:off x="483884" y="4039496"/>
            <a:ext cx="6096000" cy="923330"/>
          </a:xfrm>
          <a:prstGeom prst="rect">
            <a:avLst/>
          </a:prstGeom>
        </p:spPr>
        <p:txBody>
          <a:bodyPr>
            <a:spAutoFit/>
          </a:bodyPr>
          <a:lstStyle/>
          <a:p>
            <a:r>
              <a:rPr lang="it-IT" i="1" dirty="0">
                <a:latin typeface="Arial" panose="020B0604020202020204" pitchFamily="34" charset="0"/>
                <a:ea typeface="Calibri" panose="020F0502020204030204" pitchFamily="34" charset="0"/>
              </a:rPr>
              <a:t>Pesci rossi </a:t>
            </a:r>
            <a:r>
              <a:rPr lang="it-IT" dirty="0">
                <a:latin typeface="Arial" panose="020B0604020202020204" pitchFamily="34" charset="0"/>
                <a:ea typeface="Calibri" panose="020F0502020204030204" pitchFamily="34" charset="0"/>
              </a:rPr>
              <a:t>è una raccolta di diciassette brevi elzeviri o prose d’arte, composte nel periodo immediatamente successivo alla Grande guerra. </a:t>
            </a:r>
          </a:p>
        </p:txBody>
      </p:sp>
    </p:spTree>
    <p:extLst>
      <p:ext uri="{BB962C8B-B14F-4D97-AF65-F5344CB8AC3E}">
        <p14:creationId xmlns:p14="http://schemas.microsoft.com/office/powerpoint/2010/main" val="1031471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out)">
                                      <p:cBhvr>
                                        <p:cTn id="13" dur="20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365761" y="1083216"/>
            <a:ext cx="5556068" cy="3970318"/>
          </a:xfrm>
          <a:prstGeom prst="rect">
            <a:avLst/>
          </a:prstGeom>
        </p:spPr>
        <p:txBody>
          <a:bodyPr wrap="square">
            <a:spAutoFit/>
          </a:bodyPr>
          <a:lstStyle/>
          <a:p>
            <a:r>
              <a:rPr lang="it-IT" dirty="0" smtClean="0">
                <a:latin typeface="Arial" panose="020B0604020202020204" pitchFamily="34" charset="0"/>
                <a:ea typeface="Calibri" panose="020F0502020204030204" pitchFamily="34" charset="0"/>
              </a:rPr>
              <a:t>Alcuni </a:t>
            </a:r>
            <a:r>
              <a:rPr lang="it-IT" dirty="0">
                <a:latin typeface="Arial" panose="020B0604020202020204" pitchFamily="34" charset="0"/>
                <a:ea typeface="Calibri" panose="020F0502020204030204" pitchFamily="34" charset="0"/>
              </a:rPr>
              <a:t>anni </a:t>
            </a:r>
            <a:r>
              <a:rPr lang="it-IT" dirty="0" smtClean="0">
                <a:latin typeface="Arial" panose="020B0604020202020204" pitchFamily="34" charset="0"/>
                <a:ea typeface="Calibri" panose="020F0502020204030204" pitchFamily="34" charset="0"/>
              </a:rPr>
              <a:t>prima Cecchi </a:t>
            </a:r>
            <a:r>
              <a:rPr lang="it-IT" dirty="0">
                <a:latin typeface="Arial" panose="020B0604020202020204" pitchFamily="34" charset="0"/>
                <a:ea typeface="Calibri" panose="020F0502020204030204" pitchFamily="34" charset="0"/>
              </a:rPr>
              <a:t>aveva </a:t>
            </a:r>
            <a:r>
              <a:rPr lang="it-IT" dirty="0" smtClean="0">
                <a:latin typeface="Arial" panose="020B0604020202020204" pitchFamily="34" charset="0"/>
                <a:ea typeface="Calibri" panose="020F0502020204030204" pitchFamily="34" charset="0"/>
              </a:rPr>
              <a:t>ammirato </a:t>
            </a:r>
            <a:r>
              <a:rPr lang="it-IT" i="1" dirty="0">
                <a:latin typeface="Arial" panose="020B0604020202020204" pitchFamily="34" charset="0"/>
                <a:ea typeface="Calibri" panose="020F0502020204030204" pitchFamily="34" charset="0"/>
              </a:rPr>
              <a:t>I pesci rossi</a:t>
            </a:r>
            <a:r>
              <a:rPr lang="it-IT" dirty="0">
                <a:latin typeface="Arial" panose="020B0604020202020204" pitchFamily="34" charset="0"/>
                <a:ea typeface="Calibri" panose="020F0502020204030204" pitchFamily="34" charset="0"/>
              </a:rPr>
              <a:t> di Matisse, un delicato olio su tela cui dedicò un articolo, suscitando l'interesse e la curiosità di lettori e critici. </a:t>
            </a:r>
            <a:endParaRPr lang="it-IT" dirty="0" smtClean="0">
              <a:latin typeface="Arial" panose="020B0604020202020204" pitchFamily="34" charset="0"/>
              <a:ea typeface="Calibri" panose="020F0502020204030204" pitchFamily="34" charset="0"/>
            </a:endParaRPr>
          </a:p>
          <a:p>
            <a:r>
              <a:rPr lang="it-IT" dirty="0" smtClean="0">
                <a:latin typeface="Arial" panose="020B0604020202020204" pitchFamily="34" charset="0"/>
                <a:ea typeface="Calibri" panose="020F0502020204030204" pitchFamily="34" charset="0"/>
              </a:rPr>
              <a:t>Da </a:t>
            </a:r>
            <a:r>
              <a:rPr lang="it-IT" dirty="0">
                <a:latin typeface="Arial" panose="020B0604020202020204" pitchFamily="34" charset="0"/>
                <a:ea typeface="Calibri" panose="020F0502020204030204" pitchFamily="34" charset="0"/>
              </a:rPr>
              <a:t>qui la decisione di riprendere e integrare diversi articoli di riflessioni che trovarono infine compiutezza nella </a:t>
            </a:r>
            <a:r>
              <a:rPr lang="it-IT" dirty="0" smtClean="0">
                <a:latin typeface="Arial" panose="020B0604020202020204" pitchFamily="34" charset="0"/>
                <a:ea typeface="Calibri" panose="020F0502020204030204" pitchFamily="34" charset="0"/>
              </a:rPr>
              <a:t>raccolta, che si </a:t>
            </a:r>
            <a:r>
              <a:rPr lang="it-IT" dirty="0">
                <a:latin typeface="Arial" panose="020B0604020202020204" pitchFamily="34" charset="0"/>
                <a:ea typeface="Calibri" panose="020F0502020204030204" pitchFamily="34" charset="0"/>
              </a:rPr>
              <a:t>apre </a:t>
            </a:r>
            <a:r>
              <a:rPr lang="it-IT" dirty="0" smtClean="0">
                <a:latin typeface="Arial" panose="020B0604020202020204" pitchFamily="34" charset="0"/>
                <a:ea typeface="Calibri" panose="020F0502020204030204" pitchFamily="34" charset="0"/>
              </a:rPr>
              <a:t>con </a:t>
            </a:r>
            <a:r>
              <a:rPr lang="it-IT" dirty="0">
                <a:latin typeface="Arial" panose="020B0604020202020204" pitchFamily="34" charset="0"/>
                <a:ea typeface="Calibri" panose="020F0502020204030204" pitchFamily="34" charset="0"/>
              </a:rPr>
              <a:t>il testo intitolato </a:t>
            </a:r>
            <a:r>
              <a:rPr lang="it-IT" i="1" dirty="0">
                <a:latin typeface="Arial" panose="020B0604020202020204" pitchFamily="34" charset="0"/>
                <a:ea typeface="Calibri" panose="020F0502020204030204" pitchFamily="34" charset="0"/>
              </a:rPr>
              <a:t>Pesci rossi</a:t>
            </a:r>
            <a:r>
              <a:rPr lang="it-IT" dirty="0">
                <a:latin typeface="Arial" panose="020B0604020202020204" pitchFamily="34" charset="0"/>
                <a:ea typeface="Calibri" panose="020F0502020204030204" pitchFamily="34" charset="0"/>
              </a:rPr>
              <a:t>, dedicato ai pesci abitanti in laghetti orientali dalla inquietante natura bifronte; seguono poi riflessioni su argomenti tra i più diversi, </a:t>
            </a:r>
            <a:r>
              <a:rPr lang="it-IT" dirty="0" smtClean="0">
                <a:latin typeface="Arial" panose="020B0604020202020204" pitchFamily="34" charset="0"/>
                <a:ea typeface="Calibri" panose="020F0502020204030204" pitchFamily="34" charset="0"/>
              </a:rPr>
              <a:t>nella </a:t>
            </a:r>
            <a:r>
              <a:rPr lang="it-IT" dirty="0">
                <a:latin typeface="Arial" panose="020B0604020202020204" pitchFamily="34" charset="0"/>
                <a:ea typeface="Calibri" panose="020F0502020204030204" pitchFamily="34" charset="0"/>
              </a:rPr>
              <a:t>parte centrale emerge il tema drammatico della guerra; mentre nella parte finale l’opera si trasforma in una sorta di </a:t>
            </a:r>
            <a:r>
              <a:rPr lang="it-IT" i="1" dirty="0">
                <a:latin typeface="Arial" panose="020B0604020202020204" pitchFamily="34" charset="0"/>
                <a:ea typeface="Calibri" panose="020F0502020204030204" pitchFamily="34" charset="0"/>
              </a:rPr>
              <a:t>reportage</a:t>
            </a:r>
            <a:r>
              <a:rPr lang="it-IT" dirty="0">
                <a:latin typeface="Arial" panose="020B0604020202020204" pitchFamily="34" charset="0"/>
                <a:ea typeface="Calibri" panose="020F0502020204030204" pitchFamily="34" charset="0"/>
              </a:rPr>
              <a:t> di viaggio sulla Londra del dopoguerra. </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51" y="5072"/>
            <a:ext cx="4182678" cy="6297254"/>
          </a:xfrm>
          <a:prstGeom prst="rect">
            <a:avLst/>
          </a:prstGeom>
        </p:spPr>
      </p:pic>
    </p:spTree>
    <p:extLst>
      <p:ext uri="{BB962C8B-B14F-4D97-AF65-F5344CB8AC3E}">
        <p14:creationId xmlns:p14="http://schemas.microsoft.com/office/powerpoint/2010/main" val="602535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759654" y="520505"/>
            <a:ext cx="4656407" cy="5078313"/>
          </a:xfrm>
          <a:prstGeom prst="rect">
            <a:avLst/>
          </a:prstGeom>
        </p:spPr>
        <p:txBody>
          <a:bodyPr wrap="square">
            <a:spAutoFit/>
          </a:bodyPr>
          <a:lstStyle/>
          <a:p>
            <a:pPr indent="180340" algn="just">
              <a:spcAft>
                <a:spcPts val="0"/>
              </a:spcAft>
            </a:pPr>
            <a:r>
              <a:rPr lang="it-IT" dirty="0">
                <a:latin typeface="Arial" panose="020B0604020202020204" pitchFamily="34" charset="0"/>
                <a:ea typeface="Times New Roman" panose="02020603050405020304" pitchFamily="18" charset="0"/>
              </a:rPr>
              <a:t>Nel brano dedicato ai pesci rossi è evidentissimo l’effetto di </a:t>
            </a:r>
            <a:r>
              <a:rPr lang="it-IT" b="1" dirty="0">
                <a:latin typeface="Arial" panose="020B0604020202020204" pitchFamily="34" charset="0"/>
                <a:ea typeface="Times New Roman" panose="02020603050405020304" pitchFamily="18" charset="0"/>
              </a:rPr>
              <a:t>straniamento</a:t>
            </a:r>
            <a:r>
              <a:rPr lang="it-IT" dirty="0">
                <a:latin typeface="Arial" panose="020B0604020202020204" pitchFamily="34" charset="0"/>
                <a:ea typeface="Times New Roman" panose="02020603050405020304" pitchFamily="18" charset="0"/>
              </a:rPr>
              <a:t> realizzato da Cecchi (il primo a definire </a:t>
            </a:r>
            <a:r>
              <a:rPr lang="it-IT" dirty="0" smtClean="0">
                <a:latin typeface="Arial" panose="020B0604020202020204" pitchFamily="34" charset="0"/>
                <a:ea typeface="Times New Roman" panose="02020603050405020304" pitchFamily="18" charset="0"/>
              </a:rPr>
              <a:t>in tal modo questo </a:t>
            </a:r>
            <a:r>
              <a:rPr lang="it-IT" dirty="0">
                <a:latin typeface="Arial" panose="020B0604020202020204" pitchFamily="34" charset="0"/>
                <a:ea typeface="Times New Roman" panose="02020603050405020304" pitchFamily="18" charset="0"/>
              </a:rPr>
              <a:t>artificio stilistico fu il formalista russo Viktor Borisovič Šklovskij nel </a:t>
            </a:r>
            <a:r>
              <a:rPr lang="it-IT" dirty="0" smtClean="0">
                <a:latin typeface="Arial" panose="020B0604020202020204" pitchFamily="34" charset="0"/>
                <a:ea typeface="Times New Roman" panose="02020603050405020304" pitchFamily="18" charset="0"/>
              </a:rPr>
              <a:t>suo saggio </a:t>
            </a:r>
            <a:r>
              <a:rPr lang="it-IT" i="1" dirty="0" smtClean="0">
                <a:latin typeface="Arial" panose="020B0604020202020204" pitchFamily="34" charset="0"/>
                <a:ea typeface="Times New Roman" panose="02020603050405020304" pitchFamily="18" charset="0"/>
              </a:rPr>
              <a:t>L'arte </a:t>
            </a:r>
            <a:r>
              <a:rPr lang="it-IT" i="1" dirty="0">
                <a:latin typeface="Arial" panose="020B0604020202020204" pitchFamily="34" charset="0"/>
                <a:ea typeface="Times New Roman" panose="02020603050405020304" pitchFamily="18" charset="0"/>
              </a:rPr>
              <a:t>come </a:t>
            </a:r>
            <a:r>
              <a:rPr lang="it-IT" i="1" dirty="0" smtClean="0">
                <a:latin typeface="Arial" panose="020B0604020202020204" pitchFamily="34" charset="0"/>
                <a:ea typeface="Times New Roman" panose="02020603050405020304" pitchFamily="18" charset="0"/>
              </a:rPr>
              <a:t>artificio</a:t>
            </a:r>
            <a:r>
              <a:rPr lang="it-IT" dirty="0" smtClean="0">
                <a:latin typeface="Arial" panose="020B0604020202020204" pitchFamily="34" charset="0"/>
                <a:ea typeface="Times New Roman" panose="02020603050405020304" pitchFamily="18" charset="0"/>
              </a:rPr>
              <a:t> </a:t>
            </a:r>
            <a:r>
              <a:rPr lang="it-IT" dirty="0">
                <a:latin typeface="Arial" panose="020B0604020202020204" pitchFamily="34" charset="0"/>
                <a:ea typeface="Times New Roman" panose="02020603050405020304" pitchFamily="18" charset="0"/>
              </a:rPr>
              <a:t>del 1917: esempio classico, la descrizione della società russa e delle usanze umane dal punto di vista di un cavallo, in un novella di Lev </a:t>
            </a:r>
            <a:r>
              <a:rPr lang="it-IT" dirty="0" smtClean="0">
                <a:latin typeface="Arial" panose="020B0604020202020204" pitchFamily="34" charset="0"/>
                <a:ea typeface="Times New Roman" panose="02020603050405020304" pitchFamily="18" charset="0"/>
              </a:rPr>
              <a:t>Tolstoj).</a:t>
            </a:r>
          </a:p>
          <a:p>
            <a:pPr indent="180340" algn="just">
              <a:spcAft>
                <a:spcPts val="0"/>
              </a:spcAft>
            </a:pPr>
            <a:r>
              <a:rPr lang="it-IT" dirty="0" smtClean="0">
                <a:latin typeface="Arial" panose="020B0604020202020204" pitchFamily="34" charset="0"/>
                <a:ea typeface="Times New Roman" panose="02020603050405020304" pitchFamily="18" charset="0"/>
              </a:rPr>
              <a:t>Il </a:t>
            </a:r>
            <a:r>
              <a:rPr lang="it-IT" dirty="0">
                <a:latin typeface="Arial" panose="020B0604020202020204" pitchFamily="34" charset="0"/>
                <a:ea typeface="Times New Roman" panose="02020603050405020304" pitchFamily="18" charset="0"/>
              </a:rPr>
              <a:t>colpo di coda, il guizzo dei pesci li trasforma immediatamente agli occhi dell’osservatore in esseri fantasmagorici, aprendo la via a un’ulteriore riflessione sulle radicali differenze tra Occidente noto e Oriente </a:t>
            </a:r>
            <a:r>
              <a:rPr lang="it-IT" dirty="0" smtClean="0">
                <a:latin typeface="Arial" panose="020B0604020202020204" pitchFamily="34" charset="0"/>
                <a:ea typeface="Times New Roman" panose="02020603050405020304" pitchFamily="18" charset="0"/>
              </a:rPr>
              <a:t>misterioso. Afferma Cecchi: </a:t>
            </a:r>
            <a:r>
              <a:rPr lang="it-IT" dirty="0">
                <a:latin typeface="Arial" panose="020B0604020202020204" pitchFamily="34" charset="0"/>
                <a:ea typeface="Times New Roman" panose="02020603050405020304" pitchFamily="18" charset="0"/>
              </a:rPr>
              <a:t>«dove un europeo mette il sublime, un orientale mette il mostruoso».</a:t>
            </a:r>
            <a:endParaRPr lang="it-IT" sz="2000" dirty="0">
              <a:effectLst/>
              <a:latin typeface="Times New Roman" panose="02020603050405020304" pitchFamily="18" charset="0"/>
              <a:ea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59" y="520505"/>
            <a:ext cx="3545498" cy="5427005"/>
          </a:xfrm>
          <a:prstGeom prst="rect">
            <a:avLst/>
          </a:prstGeom>
        </p:spPr>
      </p:pic>
    </p:spTree>
    <p:extLst>
      <p:ext uri="{BB962C8B-B14F-4D97-AF65-F5344CB8AC3E}">
        <p14:creationId xmlns:p14="http://schemas.microsoft.com/office/powerpoint/2010/main" val="582585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126609" y="-89116"/>
            <a:ext cx="12065391" cy="6908686"/>
          </a:xfrm>
          <a:prstGeom prst="rect">
            <a:avLst/>
          </a:prstGeom>
        </p:spPr>
        <p:txBody>
          <a:bodyPr wrap="square">
            <a:spAutoFit/>
          </a:bodyPr>
          <a:lstStyle/>
          <a:p>
            <a:pPr indent="180340" algn="just">
              <a:lnSpc>
                <a:spcPct val="107000"/>
              </a:lnSpc>
              <a:spcAft>
                <a:spcPts val="0"/>
              </a:spcAft>
            </a:pPr>
            <a:r>
              <a:rPr lang="it-IT" dirty="0">
                <a:latin typeface="Calibri" panose="020F0502020204030204" pitchFamily="34" charset="0"/>
                <a:ea typeface="Calibri" panose="020F0502020204030204" pitchFamily="34" charset="0"/>
                <a:cs typeface="Calibri" panose="020F0502020204030204" pitchFamily="34" charset="0"/>
              </a:rPr>
              <a:t>I pesci rossi nella palla di vetro nuotavano con uno slancio, un gusto di inflessioni del loro corpo sodo, una varietà d’accostamenti a pinne tese, come se venissero liberi per un grande spazio. Erano prigionieri. Ma s’erano portati dietro in prigione l’infinito. Il più straordinario però era questo: soltanto visti di profilo eran pesci veri e propri. A parte la gradevole pazzia del loro colore, visti di profilo erano assolutamente pesci soliti, di forma familiare, come i pesci del miracolo dei sette pani, o come quelli che ognuno la domenica può tirar su da un argine con l’amo o con la rete. Quando davano un colpo di coda, un guizzo e si mettevano di fronte, la cosa cambiava. La loro faccia dalla grande bocca arcuata diventava sotto la fronte montuosa una maschera rossa di malinconia impersonale e disumana. Posata ai lati sulle branchie, come su un motivo di decorazione, pareva resa anche più astratta dalla fissità dei grandi occhi neri cerchiati d’oro. Di profilo erano piccole triglie e sardelle purpuree. Di faccia erano vecchi mostri arcigni dell’epoca degli Han; draghi millenari imbronciati. Di profilo evocavano canneti e graziose scogliere. Ma di faccia pareva venissero fuori da un panorama amorfo, da un oceano pacifico e velato, e la loro palla d’acqua diventava semplicemente l’acqua. E così le parti del mondo principiarono anche per me ad essere qualcosa più d’una distinzione geografica, a contenere una metafisica, una teologia. </a:t>
            </a:r>
            <a:endParaRPr lang="it-IT" dirty="0" smtClean="0">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pPr>
            <a:r>
              <a:rPr lang="it-IT" dirty="0"/>
              <a:t>Cominciai a orientarmi in quell’enigma che è l’Oriente. Era la mia prima esperienza in materia, a banco di pasticcere, aspettando un caffè. Ma io non ho mai badato a’ luoghi quando si trattava di accrescere la mia coltura. Da allora, in fatto d’Oriente, d’arte orientale, di coltura orientale, ho saputo dove metter le mani. Tutte le volte che sopra un mobile di lacca vedevo un pingue ed elegante cavallo di bronzo, con la criniera a treccine e la coda come un grappolo d’api, sapevo che bastava mi spostassi di pochi palmi e questo cavallo si trasformava in una truce chimera. Tutte le volte che una poesia dell’antica Cina o del nuovo Giappone mi trasportava nell’atmosfera del più insospettabile idillio, sapevo che bastava guardassi un po’ meglio e fra l’erba del prato idillico avrei visto luccicare la coda d’un drago, e fra i rami dell’arbusto il viso argenteo di uno spettro. Tutte le volte che nell’angolo di una pittura scorgevo il pellegrino o la volpe o il gallo cedrone stringersi, rannicchiarsi come impauriti sotto il dilagare del cielo, sapevo ch’essi avevano non una ma mille ragioni di spavento, perché quel cielo era davvero troppo bianco e troppo deserto per non essere un cielo serpeggiato d’invisibili demoni. </a:t>
            </a:r>
          </a:p>
          <a:p>
            <a:pPr indent="180340" algn="just">
              <a:lnSpc>
                <a:spcPct val="107000"/>
              </a:lnSpc>
              <a:spcAft>
                <a:spcPts val="0"/>
              </a:spcAf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5216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899885" y="1948543"/>
            <a:ext cx="7997372" cy="3724096"/>
          </a:xfrm>
          <a:prstGeom prst="rect">
            <a:avLst/>
          </a:prstGeom>
        </p:spPr>
        <p:txBody>
          <a:bodyPr wrap="square">
            <a:spAutoFit/>
          </a:bodyPr>
          <a:lstStyle/>
          <a:p>
            <a:pPr indent="269875" algn="just">
              <a:spcAft>
                <a:spcPts val="0"/>
              </a:spcAft>
            </a:pPr>
            <a:r>
              <a:rPr lang="it-IT" dirty="0" smtClean="0">
                <a:latin typeface="Arial" panose="020B0604020202020204" pitchFamily="34" charset="0"/>
                <a:ea typeface="Times New Roman" panose="02020603050405020304" pitchFamily="18" charset="0"/>
              </a:rPr>
              <a:t>Una </a:t>
            </a:r>
            <a:r>
              <a:rPr lang="it-IT" dirty="0">
                <a:latin typeface="Arial" panose="020B0604020202020204" pitchFamily="34" charset="0"/>
                <a:ea typeface="Times New Roman" panose="02020603050405020304" pitchFamily="18" charset="0"/>
              </a:rPr>
              <a:t>lettura cristiana di questo concetto è data dal biblista Gianfranco Ravasi, che così commenta: </a:t>
            </a:r>
            <a:endParaRPr lang="it-IT" dirty="0" smtClean="0">
              <a:latin typeface="Arial" panose="020B0604020202020204" pitchFamily="34" charset="0"/>
              <a:ea typeface="Times New Roman" panose="02020603050405020304" pitchFamily="18" charset="0"/>
            </a:endParaRPr>
          </a:p>
          <a:p>
            <a:pPr indent="269875" algn="just">
              <a:spcAft>
                <a:spcPts val="0"/>
              </a:spcAft>
            </a:pPr>
            <a:r>
              <a:rPr lang="it-IT" dirty="0" smtClean="0">
                <a:latin typeface="Times New Roman" panose="02020603050405020304" pitchFamily="18" charset="0"/>
                <a:ea typeface="Times New Roman" panose="02020603050405020304" pitchFamily="18" charset="0"/>
              </a:rPr>
              <a:t>«</a:t>
            </a:r>
            <a:r>
              <a:rPr lang="it-IT" dirty="0">
                <a:latin typeface="Arial" panose="020B0604020202020204" pitchFamily="34" charset="0"/>
                <a:ea typeface="Times New Roman" panose="02020603050405020304" pitchFamily="18" charset="0"/>
              </a:rPr>
              <a:t>Quei pesciolini si muovono con eleganza anche in questo piccolo spazio, quasi fossero nell'immenso oceano. Sono, in realtà, prigionieri; eppure essi hanno portato con sé il respiro del mare, delle distese infinite, e i loro arabeschi di nuoto sono come la memoria di quella libertà che è rimasta attaccata a loro, anzi, dentro di loro. È facile sciogliere la metafora. Si può essere condannati su una sedia a rotelle, oppure votati a un'esistenza monotona e ristretta, o persino relegati in una cella, ma l'anima può librarsi oltre, nello spazio infinito del cielo, nella cavalcata della fantasia, nel volo verso altri orizzonti che la lettura o il pensiero rende possibile. La reclusione è prima di tutto una questione dello spirito, come lo è la libertà</a:t>
            </a:r>
            <a:r>
              <a:rPr lang="it-IT" dirty="0" smtClean="0">
                <a:latin typeface="Times New Roman" panose="02020603050405020304" pitchFamily="18" charset="0"/>
                <a:ea typeface="Times New Roman" panose="02020603050405020304" pitchFamily="18" charset="0"/>
              </a:rPr>
              <a:t>»</a:t>
            </a:r>
            <a:r>
              <a:rPr lang="it-IT" dirty="0" smtClean="0">
                <a:latin typeface="Arial" panose="020B0604020202020204" pitchFamily="34" charset="0"/>
                <a:ea typeface="Times New Roman" panose="02020603050405020304" pitchFamily="18" charset="0"/>
              </a:rPr>
              <a:t>.</a:t>
            </a:r>
          </a:p>
          <a:p>
            <a:pPr indent="269875" algn="r">
              <a:spcAft>
                <a:spcPts val="0"/>
              </a:spcAft>
            </a:pPr>
            <a:r>
              <a:rPr lang="it-IT" sz="2000" dirty="0" smtClean="0">
                <a:latin typeface="Arial" panose="020B0604020202020204" pitchFamily="34" charset="0"/>
                <a:ea typeface="Times New Roman" panose="02020603050405020304" pitchFamily="18" charset="0"/>
              </a:rPr>
              <a:t>(Gianfranco Ravasi, </a:t>
            </a:r>
            <a:r>
              <a:rPr lang="it-IT" sz="2000" i="1" dirty="0" smtClean="0">
                <a:latin typeface="Arial" panose="020B0604020202020204" pitchFamily="34" charset="0"/>
                <a:ea typeface="Times New Roman" panose="02020603050405020304" pitchFamily="18" charset="0"/>
              </a:rPr>
              <a:t>Il Mattutino</a:t>
            </a:r>
            <a:r>
              <a:rPr lang="it-IT" sz="2000" dirty="0" smtClean="0">
                <a:latin typeface="Arial" panose="020B0604020202020204" pitchFamily="34" charset="0"/>
                <a:ea typeface="Times New Roman" panose="02020603050405020304" pitchFamily="18" charset="0"/>
              </a:rPr>
              <a:t>)</a:t>
            </a:r>
            <a:endParaRPr lang="it-IT" sz="2000" dirty="0">
              <a:latin typeface="Times New Roman" panose="02020603050405020304" pitchFamily="18" charset="0"/>
              <a:ea typeface="Times New Roman" panose="02020603050405020304" pitchFamily="18" charset="0"/>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5811" t="3147" r="7403" b="3894"/>
          <a:stretch/>
        </p:blipFill>
        <p:spPr>
          <a:xfrm>
            <a:off x="9354320" y="1948543"/>
            <a:ext cx="2203522" cy="3724096"/>
          </a:xfrm>
          <a:prstGeom prst="rect">
            <a:avLst/>
          </a:prstGeom>
        </p:spPr>
      </p:pic>
      <p:sp>
        <p:nvSpPr>
          <p:cNvPr id="5" name="Rettangolo 4"/>
          <p:cNvSpPr/>
          <p:nvPr/>
        </p:nvSpPr>
        <p:spPr>
          <a:xfrm>
            <a:off x="899884" y="443417"/>
            <a:ext cx="10609945" cy="1200329"/>
          </a:xfrm>
          <a:prstGeom prst="rect">
            <a:avLst/>
          </a:prstGeom>
        </p:spPr>
        <p:txBody>
          <a:bodyPr wrap="square">
            <a:spAutoFit/>
          </a:bodyPr>
          <a:lstStyle/>
          <a:p>
            <a:pPr indent="269875" algn="just">
              <a:spcAft>
                <a:spcPts val="0"/>
              </a:spcAft>
            </a:pPr>
            <a:r>
              <a:rPr lang="it-IT" dirty="0">
                <a:latin typeface="Arial" panose="020B0604020202020204" pitchFamily="34" charset="0"/>
                <a:ea typeface="Times New Roman" panose="02020603050405020304" pitchFamily="18" charset="0"/>
              </a:rPr>
              <a:t>I pesci rossi che Cecchi ci fa ammirare sono quindi metafora dell’intero mondo e dei suoi miliardi di abitanti: tutto il mondo è un pesce rosso che nessuno può rinchiudere in un simbolo statico, ma che solo l’arte è in grado di svelare, continuamente ma sempre inesauribilmente, perché nessuna indagine sarà mai in grado di rivelare il senso ultimo e complessivo di una situazione, di un avvenimento. </a:t>
            </a:r>
            <a:endParaRPr lang="it-IT"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67593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CasellaDiTesto 2"/>
          <p:cNvSpPr txBox="1"/>
          <p:nvPr/>
        </p:nvSpPr>
        <p:spPr>
          <a:xfrm>
            <a:off x="483883" y="1104202"/>
            <a:ext cx="4735701" cy="707886"/>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Ernest Hemingway (1899-1961)</a:t>
            </a:r>
          </a:p>
          <a:p>
            <a:r>
              <a:rPr lang="it-IT" sz="2000" dirty="0" smtClean="0">
                <a:solidFill>
                  <a:schemeClr val="accent6">
                    <a:lumMod val="50000"/>
                  </a:schemeClr>
                </a:solidFill>
                <a:latin typeface="Arial Rounded MT Bold" panose="020F0704030504030204" pitchFamily="34" charset="0"/>
              </a:rPr>
              <a:t>Il vecchio e il mare (New </a:t>
            </a:r>
            <a:r>
              <a:rPr lang="it-IT" sz="2000" dirty="0">
                <a:solidFill>
                  <a:schemeClr val="accent6">
                    <a:lumMod val="50000"/>
                  </a:schemeClr>
                </a:solidFill>
                <a:latin typeface="Arial Rounded MT Bold" panose="020F0704030504030204" pitchFamily="34" charset="0"/>
              </a:rPr>
              <a:t>Y</a:t>
            </a:r>
            <a:r>
              <a:rPr lang="it-IT" sz="2000" dirty="0" smtClean="0">
                <a:solidFill>
                  <a:schemeClr val="accent6">
                    <a:lumMod val="50000"/>
                  </a:schemeClr>
                </a:solidFill>
                <a:latin typeface="Arial Rounded MT Bold" panose="020F0704030504030204" pitchFamily="34" charset="0"/>
              </a:rPr>
              <a:t>ork 1952)</a:t>
            </a:r>
            <a:endParaRPr lang="it-IT" sz="2000" dirty="0">
              <a:solidFill>
                <a:schemeClr val="accent6">
                  <a:lumMod val="50000"/>
                </a:schemeClr>
              </a:solidFill>
              <a:latin typeface="Arial Rounded MT Bold" panose="020F070403050403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403" y="2418822"/>
            <a:ext cx="2842093" cy="369327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585" y="1104202"/>
            <a:ext cx="6396234" cy="4354063"/>
          </a:xfrm>
          <a:prstGeom prst="rect">
            <a:avLst/>
          </a:prstGeom>
        </p:spPr>
      </p:pic>
    </p:spTree>
    <p:extLst>
      <p:ext uri="{BB962C8B-B14F-4D97-AF65-F5344CB8AC3E}">
        <p14:creationId xmlns:p14="http://schemas.microsoft.com/office/powerpoint/2010/main" val="34477889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0"/>
            <a:ext cx="12192000" cy="6614824"/>
          </a:xfrm>
          <a:prstGeom prst="rect">
            <a:avLst/>
          </a:prstGeom>
        </p:spPr>
        <p:txBody>
          <a:bodyPr wrap="square">
            <a:spAutoFit/>
          </a:bodyPr>
          <a:lstStyle/>
          <a:p>
            <a:pPr indent="180340" algn="just">
              <a:lnSpc>
                <a:spcPct val="107000"/>
              </a:lnSpc>
              <a:spcAft>
                <a:spcPts val="0"/>
              </a:spcAft>
            </a:pP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Era un vecchio che pescava da solo su una barca a vela nella Corrente del Golfo ed erano ottantaquattro giorni ormai che non prendeva un pesce. Nei primi quaranta giorni lo aveva accompagnato un ragazzo, ma dopo quaranta giorni passati senza che prendesse neanche un pesce, i genitori del ragazzo gli avevano detto che il vecchio ormai era decisamente e definitivamente </a:t>
            </a:r>
            <a:r>
              <a:rPr lang="it-IT" sz="1600" i="1" dirty="0">
                <a:solidFill>
                  <a:srgbClr val="000000"/>
                </a:solidFill>
                <a:latin typeface="Calibri" panose="020F0502020204030204" pitchFamily="34" charset="0"/>
                <a:ea typeface="Calibri" panose="020F0502020204030204" pitchFamily="34" charset="0"/>
                <a:cs typeface="Calibri" panose="020F0502020204030204" pitchFamily="34" charset="0"/>
              </a:rPr>
              <a:t>salao</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 che è la peggior forma di sfortuna, e il ragazzo li aveva ubbiditi andando in un'altra barca che prese tre bei pesci nella prima settimana. Era triste per il ragazzo veder arrivare ogni giorno il vecchio con la barca vuota e scendeva sempre ad aiutarlo a trasportare o le lenze addugliate o la gaffa</a:t>
            </a:r>
            <a:r>
              <a:rPr lang="it-IT" sz="16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e la fiocina e la vela serrata all'albero. La vela era rattoppata con sacchi da farina e quand'era serrata pareva la bandiera di una sconfitta perenne</a:t>
            </a:r>
            <a:r>
              <a:rPr lang="it-IT"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r>
              <a:rPr lang="it-IT" sz="1600" dirty="0"/>
              <a:t>Il vecchio era magro e scarno e aveva rughe profonde alla nuca. Sulle guance aveva le chiazze del cancro della pelle, provocato dai riflessi del sole sul mare tropicale. Le chiazze scendevano lungo i due lati del viso e le mani avevano cicatrici profonde che gli erano venute trattenendo con le lenze i pesci pesanti. Ma nessuna di queste cicatrici era fresca. Erano tutte antiche come erosioni di un deserto senza pesci. </a:t>
            </a:r>
          </a:p>
          <a:p>
            <a:r>
              <a:rPr lang="it-IT" sz="1600" dirty="0"/>
              <a:t>Tutto in lui era vecchio tranne gli occhi che avevano lo stesso colore del mare ed erano allegri e indomiti. </a:t>
            </a:r>
          </a:p>
          <a:p>
            <a:r>
              <a:rPr lang="it-IT" sz="1600" dirty="0"/>
              <a:t>“Santiago” gli disse il ragazzo mentre risalivano la riva dal punto sul quale era stata sistemata la barca. “Potrei ritornare con te. Abbiamo guadagnato un po' di quattrini.” </a:t>
            </a:r>
          </a:p>
          <a:p>
            <a:r>
              <a:rPr lang="it-IT" sz="1600" dirty="0"/>
              <a:t>Il vecchio aveva insegnato a pescare al ragazzo e il ragazzo gli voleva bene. </a:t>
            </a:r>
          </a:p>
          <a:p>
            <a:r>
              <a:rPr lang="it-IT" sz="1600" dirty="0"/>
              <a:t>“No” disse il vecchio. “Sei su una barca che ha fortuna. Resta con loro.” </a:t>
            </a:r>
          </a:p>
          <a:p>
            <a:r>
              <a:rPr lang="it-IT" sz="1600" dirty="0"/>
              <a:t>“Ma ricordati quella volta che sei rimasto ottantasette giorni senza prendere pesci </a:t>
            </a:r>
            <a:endParaRPr lang="it-IT" sz="1600" dirty="0" smtClean="0"/>
          </a:p>
          <a:p>
            <a:r>
              <a:rPr lang="it-IT" sz="1600" dirty="0" smtClean="0"/>
              <a:t>e </a:t>
            </a:r>
            <a:r>
              <a:rPr lang="it-IT" sz="1600" dirty="0"/>
              <a:t>poi ne abbiamo presi di enormi tutti i giorni per tre settimane di seguito.” </a:t>
            </a:r>
          </a:p>
          <a:p>
            <a:r>
              <a:rPr lang="it-IT" sz="1600" dirty="0"/>
              <a:t>“Ricordo” disse il vecchio. “Lo so che non è perché dubitavi di me, che mi hai lasciato.” </a:t>
            </a:r>
          </a:p>
          <a:p>
            <a:r>
              <a:rPr lang="it-IT" sz="1600" dirty="0"/>
              <a:t>“È stato papà, che mi ha costretto a lasciarti. Sono un ragazzo e devo ubbidire.” </a:t>
            </a:r>
          </a:p>
          <a:p>
            <a:r>
              <a:rPr lang="it-IT" sz="1600" dirty="0"/>
              <a:t>“Lo so” disse il vecchio. “È assolutamente normale.” </a:t>
            </a:r>
          </a:p>
          <a:p>
            <a:r>
              <a:rPr lang="it-IT" sz="1600" dirty="0"/>
              <a:t>“Lui non ha molta fiducia.” </a:t>
            </a:r>
          </a:p>
          <a:p>
            <a:r>
              <a:rPr lang="it-IT" sz="1600" dirty="0"/>
              <a:t>“No” disse il vecchio. “Ma noi sì. Vero?” </a:t>
            </a:r>
          </a:p>
          <a:p>
            <a:r>
              <a:rPr lang="it-IT" sz="1600" dirty="0"/>
              <a:t>“Sì” disse il ragazzo. “Posso offrirti una birra alla Terrazza? </a:t>
            </a:r>
            <a:endParaRPr lang="it-IT" sz="1600" dirty="0" smtClean="0"/>
          </a:p>
          <a:p>
            <a:r>
              <a:rPr lang="it-IT" sz="1600" dirty="0"/>
              <a:t>	</a:t>
            </a:r>
            <a:r>
              <a:rPr lang="it-IT" sz="1600" dirty="0" smtClean="0"/>
              <a:t>e </a:t>
            </a:r>
            <a:r>
              <a:rPr lang="it-IT" sz="1600" dirty="0"/>
              <a:t>poi portiamo la roba a casa.” </a:t>
            </a:r>
          </a:p>
          <a:p>
            <a:r>
              <a:rPr lang="it-IT" sz="1600" dirty="0"/>
              <a:t>“Perché no?” disse il vecchio. “Tra pescatori.” </a:t>
            </a:r>
          </a:p>
          <a:p>
            <a:r>
              <a:rPr lang="it-IT" sz="1600" dirty="0"/>
              <a:t>[…] </a:t>
            </a:r>
          </a:p>
          <a:p>
            <a:pPr indent="180340" algn="just">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5" y="3587262"/>
            <a:ext cx="4918429" cy="2769607"/>
          </a:xfrm>
          <a:prstGeom prst="rect">
            <a:avLst/>
          </a:prstGeom>
        </p:spPr>
      </p:pic>
    </p:spTree>
    <p:extLst>
      <p:ext uri="{BB962C8B-B14F-4D97-AF65-F5344CB8AC3E}">
        <p14:creationId xmlns:p14="http://schemas.microsoft.com/office/powerpoint/2010/main" val="3473339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0" y="0"/>
            <a:ext cx="12192000" cy="6612323"/>
          </a:xfrm>
          <a:prstGeom prst="rect">
            <a:avLst/>
          </a:prstGeom>
        </p:spPr>
        <p:txBody>
          <a:bodyPr wrap="square">
            <a:spAutoFit/>
          </a:bodyPr>
          <a:lstStyle/>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Guardò il mare e capì fino a che punto era solo, adesso. Ma vedeva i prismi nell'acqua scura profonda, e la lenza tesa in avanti e la strana ondulazione della bonaccia. Le nuvole ora si stavano formando sotto l'aliseo e guardando davanti a sé vide un branco di anatre selvatiche stagliarsi nel cielo sull'acqua, poi appannarsi, poi stagliarsi di nuovo; e capì che nessuno era mai solo sul mare.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Pensò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a quelli che hanno paura di trovarsi lontano da terra su una barca a remi e sapeva che avevano ragione nei mesi dei piovaschi improvvisi. Ma ora erano i mesi delle burrasche e, quando non c'è burrasca, il clima dei mesi delle burrasche è il migliore dell'anno.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Quando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c'è una burrasca se ne vedono i segni nel cielo giorni e giorni prima, quando si è in mare. A terra non si vedono perché non si sa che cosa guardare, pensò. E poi la terra deve rendere diversa la forma delle nuvole. Ma ora non c'è burrasca in vista</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Guardò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il cielo e vide il cumulo bianco che pareva fatto di mucchietti cordiali di gelato e più in alto vi erano le piume delicate dei cirri sull'alto cielo di settembre.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it-IT" i="1" dirty="0">
                <a:solidFill>
                  <a:srgbClr val="000000"/>
                </a:solidFill>
                <a:latin typeface="Calibri" panose="020F0502020204030204" pitchFamily="34" charset="0"/>
                <a:ea typeface="Calibri" panose="020F0502020204030204" pitchFamily="34" charset="0"/>
                <a:cs typeface="Calibri" panose="020F0502020204030204" pitchFamily="34" charset="0"/>
              </a:rPr>
              <a:t>Brisa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leggera” disse. “Tempo migliore per me che per te, pesce.”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La mano sinistra era ancora intorpidita, ma il vecchio la stava sciogliendo lentamente.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Li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odio, i crampi, pensò. Sono un tradimento del corpo. È umiliante in presenza di altri avere una diarrea o vomitare per via di un avvelenamento. Ma un crampo - lo pensò come </a:t>
            </a:r>
            <a:r>
              <a:rPr lang="it-IT" i="1" dirty="0">
                <a:solidFill>
                  <a:srgbClr val="000000"/>
                </a:solidFill>
                <a:latin typeface="Calibri" panose="020F0502020204030204" pitchFamily="34" charset="0"/>
                <a:ea typeface="Calibri" panose="020F0502020204030204" pitchFamily="34" charset="0"/>
                <a:cs typeface="Calibri" panose="020F0502020204030204" pitchFamily="34" charset="0"/>
              </a:rPr>
              <a:t>calambre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umilia, specialmente quando si è soli.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ci fosse il ragazzo mi stropiccerebbe la mano e me lo farebbe scendere giù dall'avambraccio, pensò. Ma scenderà da sé.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Poi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con la mano destra tastò la differenza nella pressione della lenza prima di vedere il cambiamento dell'inclinazione nell'acqua. Poi mentre si chinava contro la lenza e si batteva la mano sinistra con energia e rapidità contro la coscia, vide che la lenza si inclinava lentamente verso la superficie dell'acqua.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“Sta salendo” disse. “Su, mano. Su, per favore.”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La lenza si alzò lentamente e regolarmente e poi la superficie dell'oceano si sollevò davanti alla barca e il pesce uscì. Uscì senza fine e l'acqua gli ricadde dai fianchi. Era lucente nel sole e la testa e la schiena erano di un rosso scuro e nel sole le strisce sui fianchi apparivano larghe, di un lavanda leggero. La spada era lunga come una mazza da baseball e appuntita come un'alabarda e il pesce si alzò in tutta la sua lunghezza dall'acqua e poi vi rientrò, dolcemente, come in un tuffo, e il vecchio vide la grande lama falcata della coda andare sott'acqua e la lenza incominciò a filare.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È mezzo metro più lungo della barca” disse il vecchio</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184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1" y="0"/>
            <a:ext cx="12192000" cy="6908686"/>
          </a:xfrm>
          <a:prstGeom prst="rect">
            <a:avLst/>
          </a:prstGeom>
        </p:spPr>
        <p:txBody>
          <a:bodyPr wrap="square">
            <a:spAutoFit/>
          </a:bodyPr>
          <a:lstStyle/>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Raccolse tutto il dolore e ciò che gli restava della sua forza e dell'orgoglio da tanto tempo sopito e lo pose contro l'agonia del pesce e il pesce si accostò al suo fianco e nuotò con garbo sul fianco sfiorando quasi col rostro il fasciame della barca e si avviò a oltrepassarla, lungo, profondo, largo, argenteo e striato di viola e interminabile nell'acqua.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Il vecchio lasciò cadere la lenza e vi posò sopra il piede e alzò la fiocina più alta che poté e la lanciò con tutta la sua forza, e la nuova forza che aveva allora trovato, nel fianco del pesce, dietro alla grande pinna pettorale che si alzava nell'aria giungendo all'altezza del petto dell'uomo. Sentì il ferro conficcarsi e vi si appoggiò sopra e lo immerse più profondamente e poi lo spinse con tutto il peso del suo corpo.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Allora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il pesce tornò in vita, recando in sé la sua morte, e si librò alto fuori dell'acqua mostrando tutta la grande lunghezza e larghezza e tutta la sua forza e la sua bellezza. Parve restare sospeso nell'aria sul vecchio nella barca. Poi precipitò in acqua in un crollo che coprì di spuma il vecchio e tutta la barca.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Il vecchio si sentiva debole e nauseato, e non riusciva a vedere.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districò la lenza della fiocina e la lasciò scorrere lentamente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tra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mani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sanguinanti, e, quando riuscì a vedere, vide che il pesce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era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sul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dorso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con la pancia argentea riversa. L'asta della fiocina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sporgeva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dalla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spalla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del pesce formando un angolo e il mare si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colorava del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sangue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rosso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che gli sgorgava dal cuore. Dapprima fu scuro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come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una secca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nell'acqua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azzurra, che era profonda più di un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miglio: il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pesce era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argenteo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e immobile e fluttuava con le onde.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Il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vecchio guardò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attentamente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con quel po’ di vista che gli restava.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Poi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diede doppia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volta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alla lenza della fiocina sulla bitta a prua e si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prese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la testa fra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mani.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Tieni la testa lucida” disse appoggiandosi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al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legno a prua.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Sono un vecchio stanco.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Ma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ho ucciso questo pesce che è mio fratello </a:t>
            </a:r>
            <a:endPar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ora devo fare il lavoro da schiavo.”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163" y="2689412"/>
            <a:ext cx="5309837" cy="3625534"/>
          </a:xfrm>
          <a:prstGeom prst="rect">
            <a:avLst/>
          </a:prstGeom>
        </p:spPr>
      </p:pic>
    </p:spTree>
    <p:extLst>
      <p:ext uri="{BB962C8B-B14F-4D97-AF65-F5344CB8AC3E}">
        <p14:creationId xmlns:p14="http://schemas.microsoft.com/office/powerpoint/2010/main" val="453517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135987" y="715575"/>
            <a:ext cx="6096000" cy="5426870"/>
          </a:xfrm>
          <a:prstGeom prst="rect">
            <a:avLst/>
          </a:prstGeom>
        </p:spPr>
        <p:txBody>
          <a:bodyPr>
            <a:spAutoFit/>
          </a:bodyPr>
          <a:lstStyle/>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Quel pomeriggio arrivò una comitiva di turisti alla Terrazza, e mentre guardavano nell'acqua tra le latte vuote di birra e le </a:t>
            </a:r>
            <a:r>
              <a:rPr lang="it-IT" i="1" dirty="0">
                <a:solidFill>
                  <a:srgbClr val="000000"/>
                </a:solidFill>
                <a:latin typeface="Calibri" panose="020F0502020204030204" pitchFamily="34" charset="0"/>
                <a:ea typeface="Calibri" panose="020F0502020204030204" pitchFamily="34" charset="0"/>
                <a:cs typeface="Calibri" panose="020F0502020204030204" pitchFamily="34" charset="0"/>
              </a:rPr>
              <a:t>barracudas</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morte, una donna vide una lunga, grande spina dorsale bianca con una coda enorme, che si alzava e dondolava con la corrente mentre il vento di Levante sollevava un gran mare pesante fuori dell'ingresso al porto.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“Che cos'è?” chiese al cameriere, indicando la lunga colonna vertebrale del grande pesce, ormai spazzatura che aspettava di essere portata via dalla corrente.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“Tiburon” disse il cameriere. “Pescecane.” Voleva spiegare cos'era successo.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“Non sapevo che i pescecani avessero la coda così bella, così ben fatta.”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“Neanch'io” rispose il suo compagno.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In cima alla strada, nella capanna, il vecchio si era riaddormentato. Dormiva ancora bocconi e il ragazzo gli sedeva accanto e lo guardava. Il vecchio sognava i leoni.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328" y="787790"/>
            <a:ext cx="5814672" cy="4972929"/>
          </a:xfrm>
          <a:prstGeom prst="rect">
            <a:avLst/>
          </a:prstGeom>
        </p:spPr>
      </p:pic>
    </p:spTree>
    <p:extLst>
      <p:ext uri="{BB962C8B-B14F-4D97-AF65-F5344CB8AC3E}">
        <p14:creationId xmlns:p14="http://schemas.microsoft.com/office/powerpoint/2010/main" val="1571495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393448" y="338751"/>
            <a:ext cx="6050896" cy="6370975"/>
          </a:xfrm>
          <a:prstGeom prst="rect">
            <a:avLst/>
          </a:prstGeom>
        </p:spPr>
        <p:txBody>
          <a:bodyPr wrap="square">
            <a:spAutoFit/>
          </a:bodyPr>
          <a:lstStyle/>
          <a:p>
            <a:r>
              <a:rPr lang="it-IT" sz="2400" dirty="0" smtClean="0"/>
              <a:t>«</a:t>
            </a:r>
            <a:r>
              <a:rPr lang="it-IT" sz="2400" dirty="0"/>
              <a:t>In una lectio divina tenuta nella chiesa romana di Santa Maria in Traspontina il 24 gennaio 2003 il cardinale Joseph Ratzinger (non ancora papa) così commentava la vicenda di questo profeta: «Vediamo una triplice discesa del profeta che tenta di sfuggire al comando divino: egli scende al porto di Giaffa; scende nella nave; e nella nave si mette nel luogo più basso. Anche Gesù attua una triplice discesa, ma per amore, non per fuggire, per giungere nella Ninive del mondo: egli scende dalla sua divinità nella povertà della carne con tutte le sue miserie e sofferenze; scende nella semplicità del figlio del carpentiere; scende nella notte della croce, persino nella notte dello Sheòl, il mondo dei </a:t>
            </a:r>
            <a:r>
              <a:rPr lang="it-IT" sz="2400" dirty="0" smtClean="0"/>
              <a:t>morti»</a:t>
            </a:r>
            <a:endParaRPr lang="it-IT" sz="2400" dirty="0"/>
          </a:p>
          <a:p>
            <a:endParaRPr lang="it-IT" sz="24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88" y="2293829"/>
            <a:ext cx="5689600" cy="3890456"/>
          </a:xfrm>
          <a:prstGeom prst="rect">
            <a:avLst/>
          </a:prstGeom>
        </p:spPr>
      </p:pic>
    </p:spTree>
    <p:extLst>
      <p:ext uri="{BB962C8B-B14F-4D97-AF65-F5344CB8AC3E}">
        <p14:creationId xmlns:p14="http://schemas.microsoft.com/office/powerpoint/2010/main" val="607034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CasellaDiTesto 2"/>
          <p:cNvSpPr txBox="1"/>
          <p:nvPr/>
        </p:nvSpPr>
        <p:spPr>
          <a:xfrm>
            <a:off x="483883" y="1104202"/>
            <a:ext cx="3412868" cy="707886"/>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Dino Buzzati (1906-1972)</a:t>
            </a:r>
          </a:p>
          <a:p>
            <a:r>
              <a:rPr lang="it-IT" sz="2000" dirty="0" smtClean="0">
                <a:solidFill>
                  <a:schemeClr val="accent6">
                    <a:lumMod val="50000"/>
                  </a:schemeClr>
                </a:solidFill>
                <a:latin typeface="Arial Rounded MT Bold" panose="020F0704030504030204" pitchFamily="34" charset="0"/>
              </a:rPr>
              <a:t>Il Colombre 1961</a:t>
            </a:r>
            <a:endParaRPr lang="it-IT" sz="2000" dirty="0">
              <a:solidFill>
                <a:schemeClr val="accent6">
                  <a:lumMod val="50000"/>
                </a:schemeClr>
              </a:solidFill>
              <a:latin typeface="Arial Rounded MT Bold" panose="020F070403050403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361" y="1104202"/>
            <a:ext cx="6652101" cy="4916770"/>
          </a:xfrm>
          <a:prstGeom prst="rect">
            <a:avLst/>
          </a:prstGeom>
        </p:spPr>
      </p:pic>
    </p:spTree>
    <p:extLst>
      <p:ext uri="{BB962C8B-B14F-4D97-AF65-F5344CB8AC3E}">
        <p14:creationId xmlns:p14="http://schemas.microsoft.com/office/powerpoint/2010/main" val="2603471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633047" y="1138262"/>
            <a:ext cx="5416061" cy="3970318"/>
          </a:xfrm>
          <a:prstGeom prst="rect">
            <a:avLst/>
          </a:prstGeom>
        </p:spPr>
        <p:txBody>
          <a:bodyPr wrap="square">
            <a:spAutoFit/>
          </a:bodyPr>
          <a:lstStyle/>
          <a:p>
            <a:pPr algn="just"/>
            <a:r>
              <a:rPr lang="it-IT" dirty="0" smtClean="0">
                <a:solidFill>
                  <a:srgbClr val="000000"/>
                </a:solidFill>
                <a:latin typeface="Arial" panose="020B0604020202020204" pitchFamily="34" charset="0"/>
                <a:ea typeface="Calibri" panose="020F0502020204030204" pitchFamily="34" charset="0"/>
              </a:rPr>
              <a:t>Sul </a:t>
            </a:r>
            <a:r>
              <a:rPr lang="it-IT" dirty="0">
                <a:solidFill>
                  <a:srgbClr val="000000"/>
                </a:solidFill>
                <a:latin typeface="Arial" panose="020B0604020202020204" pitchFamily="34" charset="0"/>
                <a:ea typeface="Calibri" panose="020F0502020204030204" pitchFamily="34" charset="0"/>
              </a:rPr>
              <a:t>“</a:t>
            </a:r>
            <a:r>
              <a:rPr lang="it-IT" dirty="0" smtClean="0">
                <a:solidFill>
                  <a:srgbClr val="000000"/>
                </a:solidFill>
                <a:latin typeface="Arial" panose="020B0604020202020204" pitchFamily="34" charset="0"/>
                <a:ea typeface="Calibri" panose="020F0502020204030204" pitchFamily="34" charset="0"/>
                <a:cs typeface="Arial" panose="020B0604020202020204" pitchFamily="34" charset="0"/>
              </a:rPr>
              <a:t>Corriere della Sera ” </a:t>
            </a:r>
            <a:r>
              <a:rPr lang="it-IT" dirty="0">
                <a:solidFill>
                  <a:srgbClr val="000000"/>
                </a:solidFill>
                <a:latin typeface="Arial" panose="020B0604020202020204" pitchFamily="34" charset="0"/>
                <a:ea typeface="Calibri" panose="020F0502020204030204" pitchFamily="34" charset="0"/>
                <a:cs typeface="Arial" panose="020B0604020202020204" pitchFamily="34" charset="0"/>
              </a:rPr>
              <a:t>il 22 agosto 1961 esce un racconto dallo strano titolo, </a:t>
            </a:r>
            <a:r>
              <a:rPr lang="it-IT" i="1" dirty="0">
                <a:solidFill>
                  <a:srgbClr val="000000"/>
                </a:solidFill>
                <a:latin typeface="Arial" panose="020B0604020202020204" pitchFamily="34" charset="0"/>
                <a:ea typeface="Calibri" panose="020F0502020204030204" pitchFamily="34" charset="0"/>
                <a:cs typeface="Arial" panose="020B0604020202020204" pitchFamily="34" charset="0"/>
              </a:rPr>
              <a:t>Il Colombre</a:t>
            </a:r>
            <a:r>
              <a:rPr lang="it-IT" dirty="0">
                <a:solidFill>
                  <a:srgbClr val="000000"/>
                </a:solidFill>
                <a:latin typeface="Arial" panose="020B0604020202020204" pitchFamily="34" charset="0"/>
                <a:ea typeface="Calibri" panose="020F0502020204030204" pitchFamily="34" charset="0"/>
                <a:cs typeface="Arial" panose="020B0604020202020204" pitchFamily="34" charset="0"/>
              </a:rPr>
              <a:t>, che entra poi nel 1966 </a:t>
            </a:r>
            <a:r>
              <a:rPr lang="it-IT" dirty="0" smtClean="0">
                <a:solidFill>
                  <a:srgbClr val="000000"/>
                </a:solidFill>
                <a:latin typeface="Arial" panose="020B0604020202020204" pitchFamily="34" charset="0"/>
                <a:ea typeface="Calibri" panose="020F0502020204030204" pitchFamily="34" charset="0"/>
                <a:cs typeface="Arial" panose="020B0604020202020204" pitchFamily="34" charset="0"/>
              </a:rPr>
              <a:t>nell’omonima raccolta.</a:t>
            </a:r>
          </a:p>
          <a:p>
            <a:pPr algn="just"/>
            <a:endParaRPr lang="it-IT"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Il nome nacque nella fantasia di </a:t>
            </a:r>
            <a:r>
              <a:rPr lang="it-IT" dirty="0">
                <a:solidFill>
                  <a:srgbClr val="000000"/>
                </a:solidFill>
                <a:latin typeface="Arial" panose="020B0604020202020204" pitchFamily="34" charset="0"/>
                <a:ea typeface="Calibri" panose="020F0502020204030204" pitchFamily="34" charset="0"/>
                <a:cs typeface="Arial" panose="020B0604020202020204" pitchFamily="34" charset="0"/>
              </a:rPr>
              <a:t>Buzzati</a:t>
            </a:r>
            <a:r>
              <a:rPr lang="it-IT" dirty="0">
                <a:latin typeface="Arial" panose="020B0604020202020204" pitchFamily="34" charset="0"/>
                <a:cs typeface="Arial" panose="020B0604020202020204" pitchFamily="34" charset="0"/>
              </a:rPr>
              <a:t>, secondo la sua stessa testimonianza, dalla pronuncia molto stretta, da parte di un conoscente americano, della frase </a:t>
            </a:r>
            <a:r>
              <a:rPr lang="it-IT" i="1" dirty="0">
                <a:latin typeface="Arial" panose="020B0604020202020204" pitchFamily="34" charset="0"/>
                <a:cs typeface="Arial" panose="020B0604020202020204" pitchFamily="34" charset="0"/>
              </a:rPr>
              <a:t>How many kilometers? </a:t>
            </a:r>
            <a:r>
              <a:rPr lang="it-IT" dirty="0">
                <a:latin typeface="Arial" panose="020B0604020202020204" pitchFamily="34" charset="0"/>
                <a:cs typeface="Arial" panose="020B0604020202020204" pitchFamily="34" charset="0"/>
              </a:rPr>
              <a:t>(“Quanti chilometri?), che diventava </a:t>
            </a:r>
            <a:r>
              <a:rPr lang="it-IT" i="1" dirty="0">
                <a:latin typeface="Arial" panose="020B0604020202020204" pitchFamily="34" charset="0"/>
                <a:cs typeface="Arial" panose="020B0604020202020204" pitchFamily="34" charset="0"/>
              </a:rPr>
              <a:t>How many colombers?</a:t>
            </a:r>
            <a:r>
              <a:rPr lang="it-IT" dirty="0">
                <a:latin typeface="Arial" panose="020B0604020202020204" pitchFamily="34" charset="0"/>
                <a:cs typeface="Arial" panose="020B0604020202020204" pitchFamily="34" charset="0"/>
              </a:rPr>
              <a:t> </a:t>
            </a:r>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La </a:t>
            </a:r>
            <a:r>
              <a:rPr lang="it-IT" dirty="0">
                <a:latin typeface="Arial" panose="020B0604020202020204" pitchFamily="34" charset="0"/>
                <a:cs typeface="Arial" panose="020B0604020202020204" pitchFamily="34" charset="0"/>
              </a:rPr>
              <a:t>parola piacque foneticamente a Buzzati, che le creò intorno il mostro, protagonista anche del primo degli ex voto illustrati dall’autore nei </a:t>
            </a:r>
            <a:r>
              <a:rPr lang="it-IT" i="1" dirty="0">
                <a:latin typeface="Arial" panose="020B0604020202020204" pitchFamily="34" charset="0"/>
                <a:cs typeface="Arial" panose="020B0604020202020204" pitchFamily="34" charset="0"/>
              </a:rPr>
              <a:t>Miracoli di Val Morel </a:t>
            </a:r>
            <a:r>
              <a:rPr lang="it-IT" dirty="0">
                <a:latin typeface="Arial" panose="020B0604020202020204" pitchFamily="34" charset="0"/>
                <a:cs typeface="Arial" panose="020B0604020202020204" pitchFamily="34" charset="0"/>
              </a:rPr>
              <a:t>(1971).</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0" y="1137725"/>
            <a:ext cx="4095750" cy="3429000"/>
          </a:xfrm>
          <a:prstGeom prst="rect">
            <a:avLst/>
          </a:prstGeom>
        </p:spPr>
      </p:pic>
      <p:sp>
        <p:nvSpPr>
          <p:cNvPr id="5" name="CasellaDiTesto 4"/>
          <p:cNvSpPr txBox="1"/>
          <p:nvPr/>
        </p:nvSpPr>
        <p:spPr>
          <a:xfrm>
            <a:off x="6877050" y="4646915"/>
            <a:ext cx="4696927" cy="461665"/>
          </a:xfrm>
          <a:prstGeom prst="rect">
            <a:avLst/>
          </a:prstGeom>
          <a:noFill/>
        </p:spPr>
        <p:txBody>
          <a:bodyPr wrap="none" rtlCol="0">
            <a:spAutoFit/>
          </a:bodyPr>
          <a:lstStyle/>
          <a:p>
            <a:r>
              <a:rPr lang="it-IT" sz="2400" b="1" dirty="0" smtClean="0">
                <a:solidFill>
                  <a:schemeClr val="accent6">
                    <a:lumMod val="75000"/>
                  </a:schemeClr>
                </a:solidFill>
              </a:rPr>
              <a:t>Dino Buzzati, I miracoli di Val Morel</a:t>
            </a:r>
            <a:endParaRPr lang="it-IT" sz="2400" b="1" dirty="0">
              <a:solidFill>
                <a:schemeClr val="accent6">
                  <a:lumMod val="75000"/>
                </a:schemeClr>
              </a:solidFill>
            </a:endParaRPr>
          </a:p>
        </p:txBody>
      </p:sp>
    </p:spTree>
    <p:extLst>
      <p:ext uri="{BB962C8B-B14F-4D97-AF65-F5344CB8AC3E}">
        <p14:creationId xmlns:p14="http://schemas.microsoft.com/office/powerpoint/2010/main" val="3994088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0"/>
            <a:ext cx="12192000" cy="6283067"/>
          </a:xfrm>
          <a:prstGeom prst="rect">
            <a:avLst/>
          </a:prstGeom>
        </p:spPr>
        <p:txBody>
          <a:bodyPr wrap="square">
            <a:spAutoFit/>
          </a:bodyPr>
          <a:lstStyle/>
          <a:p>
            <a:pPr>
              <a:lnSpc>
                <a:spcPct val="107000"/>
              </a:lnSpc>
              <a:spcBef>
                <a:spcPts val="200"/>
              </a:spcBef>
              <a:spcAft>
                <a:spcPts val="0"/>
              </a:spcAft>
            </a:pPr>
            <a:r>
              <a:rPr lang="it-IT" sz="1600" b="1" i="1" dirty="0">
                <a:solidFill>
                  <a:srgbClr val="2E74B5"/>
                </a:solidFill>
                <a:latin typeface="Arial" panose="020B0604020202020204" pitchFamily="34" charset="0"/>
                <a:ea typeface="Times New Roman" panose="02020603050405020304" pitchFamily="18" charset="0"/>
                <a:cs typeface="Times New Roman" panose="02020603050405020304" pitchFamily="18" charset="0"/>
              </a:rPr>
              <a:t>Il Colombre</a:t>
            </a:r>
          </a:p>
          <a:p>
            <a:pPr indent="180340" algn="just">
              <a:lnSpc>
                <a:spcPct val="107000"/>
              </a:lnSpc>
              <a:spcAft>
                <a:spcPts val="0"/>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Quando</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Stefano Roi compì i dodici anni, chiese in regalo a suo padre, capitano di mare e padrone di un bel veliero, che lo portasse con sé a bordo.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“Quando sarò grande” disse “voglio andar per mare come te. E comanderò delle navi ancora più belle e grandi della tua.”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“Che Dio ti benedica, figliolo” rispose il padre. E siccome proprio quel giorno il suo bastimento doveva partire, portò il ragazzo con sé.</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Era una giornata splendida di sole; e il mare tranquillo. Stefano, che non era mai stato sulla nave, girava felice in coperta, ammirando le complicate manovre delle vele. E chiedeva di questo e di quello ai marinai che, sorridendo, gli davano tutte le spiegazioni. Come fu giunto a poppa, il ragazzo si fermò, incuriosito, a osservare una cosa che spuntava a intermittenza in superficie, a distanza di due-trecento metri, in corrispondenza della scia della nave. Benché il bastimento già volasse, portato da un magnifico vento al giardinetto, quella cosa manteneva sempre la distanza. E, sebbene egli non ne comprendesse la natura, aveva qualcosa di indefinibile, che lo attraeva intensamente.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Il padre, non vedendo Stefano più in giro, dopo averlo chiamato a gran voce invano, scese dalla plancia</a:t>
            </a:r>
            <a:r>
              <a:rPr lang="it-IT" b="1" dirty="0">
                <a:solidFill>
                  <a:srgbClr val="983035"/>
                </a:solidFill>
                <a:latin typeface="Calibri" panose="020F0502020204030204" pitchFamily="34" charset="0"/>
                <a:ea typeface="Calibri" panose="020F0502020204030204" pitchFamily="34" charset="0"/>
                <a:cs typeface="Calibri" panose="020F0502020204030204" pitchFamily="34" charset="0"/>
              </a:rPr>
              <a:t>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 andò a cercarlo.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“Stefano, che cosa fai lì impalato?” gli chiese scorgendolo infine a poppa, in piedi, che fissava le onde.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“Papà, vieni qui a vedere.”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Il padre venne e guardò anche lui, nella direzione indicata dal ragazzo, ma non riuscì a vedere niente.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“C’è una cosa scura che spunta ogni tanto dalla scia” disse “e che ci viene dietro.”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“Nonostante i miei quarant’anni” disse il padre “credo di avere ancora una vista buona. Ma non vedo assolutamente niente.”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Poiché il figlio insisteva, andò a prendere il cannocchiale e scrutò la superficie del mare, in corrispondenza della scia. Stefano lo vide impallidire.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“Cos’è? Perché fai quella faccia?”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983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100296"/>
            <a:ext cx="12192000" cy="6315960"/>
          </a:xfrm>
          <a:prstGeom prst="rect">
            <a:avLst/>
          </a:prstGeom>
        </p:spPr>
        <p:txBody>
          <a:bodyPr wrap="square">
            <a:spAutoFit/>
          </a:bodyPr>
          <a:lstStyle/>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“Oh, non ti avessi ascoltato” esclamò il capitano. “Io adesso temo per te. Quella cosa che tu vedi spuntare dalle acque e che ci segue, non è una cosa. Quello è un colombre. È il pesce che i marinai sopra tutti temono, in ogni mare del mondo. È uno squalo tremendo e misterioso, più astuto dell’uomo. Per motivi che forse nessuno saprà mai, sceglie la sua vittima e, quando l’ha scelta la insegue per anni e anni, per una intera vita, finché è riuscito a divorarla. E lo strano è questo: che nessuno riesce a scorgerlo se non la vittima stessa e le persone del suo stesso sangue.”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“Non è una favola?”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“No. Io non l’avevo mai visto. Ma dalle descrizioni che ho sentito fare tante volte, l’ho subito riconosciuto. Quel muso da bisonte, quella bocca che continuamente si apre e chiude, quei denti terribili. Stefano, non c’è dubbio, purtroppo, il colombre ha scelto te e fin che tu andrai per mare non ti darà pace. Ascoltami: ora noi torniamo subito a terra, tu sbarcherai e non ti staccherai mai più dalla riva, per nessuna ragione al mondo. Me lo devi promettere. Il mestiere del mare non è per te, figliolo. Devi rassegnarti. Del resto, anche a terra potrai fare fortuna.”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Ciò detto, fece immediatamente invertire la rotta, rientrò in porto e, col pretesto di un improvviso malessere, sbarcò il figliolo. Quindi ripartì senza di lui. Profondamente turbato, il ragazzo restò sulla riva finché l’ultimo picco dell’alberatura sprofondò dietro l’orizzonte. Di là dal molo che chiudeva il porto, il mare restò completamente deserto. Ma, aguzzando gli sguardi, Stefano riuscì a scorgere un puntino nero che affiorava a intermittenza dalle acque: il “suo” colombre, che incrociava lentamente su e giù, ostinato ad aspettarlo.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Da allora il ragazzo con ogni espediente fu distolto dal desiderio del mare. Il padre lo mandò a studiare in una città dell’interno, lontana centinaia di chilometri. E per qualche tempo, distratto dal nuovo ambiente, Stefano non pensò più al mostro marino. Tuttavia, per le vacanze estive, tornò a casa e per prima cosa, appena ebbe un minuto libero, si affrettò a raggiungere l’estremità del molo, per una specie di controllo, benché in fondo lo ritenesse superfluo. Dopo tanto tempo, il colombre, ammesso anche che tutta la storia narratagli dal padre fosse vera, aveva certo rinunciato all’assedio.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261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4470791"/>
            <a:ext cx="12192000" cy="3352328"/>
          </a:xfrm>
          <a:prstGeom prst="rect">
            <a:avLst/>
          </a:prstGeom>
        </p:spPr>
        <p:txBody>
          <a:bodyPr wrap="square">
            <a:spAutoFit/>
          </a:bodyPr>
          <a:lstStyle/>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 una sera, mentre la sua magnifica nave era ancorata al largo del porto dove era nato, si sentì prossimo a morire. Allora chiamò il secondo ufficiale, di cui aveva grande fiducia, e gli ingiunse di non opporsi a ciò che egli stava per fare. L’altro, sull’onore, promise.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Avuta questa assicurazione, Stefano, al secondo ufficiale che lo ascoltava sgomento, rivelò la storia del colombre, che aveva continuato a inseguirlo per quasi cinquant’anni, inutilmente.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“Mi ha scortato da un capo all’altro del mondo” disse “con una fedeltà che neppure il più nobile amico avrebbe potuto dimostrare. Adesso io sto per morire. Anche lui, ormai, sarà terribilmente vecchio e stanco. Non posso tradirlo.” Ciò detto, prese commiato, fece calare in mare un barchino e vi salì, dopo essersi fatto dare un arpione.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“Ora gli vado incontro” annunciò. “È giusto che non lo deluda. Ma lotterò, con le mie ultime forze.”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 stanchi colpi di remi, si allontanò da bordo. Ufficiali e marinai lo videro scomparire laggiù, sul placido mare, avvolto nelle ombre della notte. C’era in cielo una falce di luna</a:t>
            </a: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p:cNvSpPr/>
          <p:nvPr/>
        </p:nvSpPr>
        <p:spPr>
          <a:xfrm>
            <a:off x="0" y="425479"/>
            <a:ext cx="12056012" cy="5426870"/>
          </a:xfrm>
          <a:prstGeom prst="rect">
            <a:avLst/>
          </a:prstGeom>
        </p:spPr>
        <p:txBody>
          <a:bodyPr wrap="square">
            <a:spAutoFit/>
          </a:bodyPr>
          <a:lstStyle/>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 una sera, mentre la sua magnifica nave era ancorata al largo del porto dove era nato, si sentì prossimo a morire. Allora chiamò il secondo ufficiale, di cui aveva grande fiducia, e gli ingiunse di non opporsi a ciò che egli stava per fare. L’altro, sull’onore, promise.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Avuta questa assicurazione, Stefano, al secondo ufficiale che lo ascoltava sgomento, rivelò la storia del colombre, che aveva continuato a inseguirlo per quasi cinquant’anni, inutilmente.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“Mi ha scortato da un capo all’altro del mondo”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disse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“con una fedeltà che neppure il più nobile amico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avrebbe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potuto dimostrare. Adesso io sto per morire.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Anche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lui, ormai, </a:t>
            </a: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sarà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terribilmente vecchio e stanco.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Non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posso tradirlo.” Ciò detto, prese commiato,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fece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calare in mare un barchino e vi salì, </a:t>
            </a: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dopo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essersi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fatto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dare un arpione.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“Ora gli vado incontro” annunciò. </a:t>
            </a: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È giusto che non lo deluda.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Ma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lotterò, con le mie ultime forze.”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 stanchi colpi di remi, si allontanò da bordo.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Ufficiali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 marinai lo videro scomparire laggiù,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sul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placido mare, avvolto nelle ombre della notte. </a:t>
            </a:r>
            <a:endPar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endParaRPr>
          </a:p>
          <a:p>
            <a:pPr indent="180340" algn="just">
              <a:lnSpc>
                <a:spcPct val="107000"/>
              </a:lnSpc>
              <a:spcAft>
                <a:spcPts val="0"/>
              </a:spcAft>
            </a:pPr>
            <a:r>
              <a:rPr lang="it-IT" dirty="0" smtClean="0">
                <a:solidFill>
                  <a:srgbClr val="272627"/>
                </a:solidFill>
                <a:latin typeface="Calibri" panose="020F0502020204030204" pitchFamily="34" charset="0"/>
                <a:ea typeface="Calibri" panose="020F0502020204030204" pitchFamily="34" charset="0"/>
                <a:cs typeface="Calibri" panose="020F0502020204030204" pitchFamily="34" charset="0"/>
              </a:rPr>
              <a:t>C’era </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in cielo una falce di luna.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971" y="2024846"/>
            <a:ext cx="6633030" cy="4413980"/>
          </a:xfrm>
          <a:prstGeom prst="rect">
            <a:avLst/>
          </a:prstGeom>
        </p:spPr>
      </p:pic>
    </p:spTree>
    <p:extLst>
      <p:ext uri="{BB962C8B-B14F-4D97-AF65-F5344CB8AC3E}">
        <p14:creationId xmlns:p14="http://schemas.microsoft.com/office/powerpoint/2010/main" val="1695748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504594"/>
            <a:ext cx="12192000" cy="5723233"/>
          </a:xfrm>
          <a:prstGeom prst="rect">
            <a:avLst/>
          </a:prstGeom>
        </p:spPr>
        <p:txBody>
          <a:bodyPr wrap="square">
            <a:spAutoFit/>
          </a:bodyPr>
          <a:lstStyle/>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Non dovette faticare molto. All’improvviso il muso orribile del colombre emerse di fianco alla barca.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“Eccomi a te, finalmente” disse Stefano. “Adesso, a noi due!” E, raccogliendo le superstiti energie, alzò l’arpione per colpire.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“Uh” mugolò con voce supplichevole il colombre “che lunga strada per trovarti.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Anch’io sono distrutto dalla fatica. Quanto mi hai fatto nuotare. E tu fuggivi, fuggivi. E non hai mai capito niente.”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“Perché?” fece Stefano, punto sul vivo.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“Perché non ti ho inseguito attraverso il mondo per divorarti, come pensavi. Dal re del mare avevo avuto soltanto l’incarico di consegnarti questo.”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E lo squalo trasse fuori la lingua, porgendo al vecchio capitano una piccola sfera fosforescente.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Stefano la prese fra le dita e guardò. Era una perla di grandezza spropositata. E lui riconobbe la famosa Perla del Mare che dà, a chi la possiede, fortuna, potenza, amore e pace dell’animo. Ma era ormai troppo tardi.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“Ahimè!” disse scuotendo tristemente il capo. “Come è tutto sbagliato. Io sono riuscito a dannare la mia esistenza: e ho rovinato la tua.”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“Addio, pover’uomo” rispose il colombre. E sprofondò nelle acque nere per sempre.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Due mesi dopo, spinto dalla risacca, un barchino approdò a una dirupata scogliera. Fu avvistato da alcuni pescatori che, incuriositi, si avvicinarono. Sul barchino, ancora seduto, stava un bianco scheletro: e fra le ossicine delle dita stringeva un piccolo sasso rotondo.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Il colombre è un pesce di grandi dimensioni, spaventoso a vedersi, estremamente raro. A seconda dei mari, e delle genti che ne abitano le rive, viene anche chiamato </a:t>
            </a:r>
            <a:r>
              <a:rPr lang="it-IT" i="1" dirty="0">
                <a:solidFill>
                  <a:srgbClr val="272627"/>
                </a:solidFill>
                <a:latin typeface="Calibri" panose="020F0502020204030204" pitchFamily="34" charset="0"/>
                <a:ea typeface="Calibri" panose="020F0502020204030204" pitchFamily="34" charset="0"/>
                <a:cs typeface="Calibri" panose="020F0502020204030204" pitchFamily="34" charset="0"/>
              </a:rPr>
              <a:t>kolomber</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a:t>
            </a:r>
            <a:r>
              <a:rPr lang="it-IT" i="1" dirty="0">
                <a:solidFill>
                  <a:srgbClr val="272627"/>
                </a:solidFill>
                <a:latin typeface="Calibri" panose="020F0502020204030204" pitchFamily="34" charset="0"/>
                <a:ea typeface="Calibri" panose="020F0502020204030204" pitchFamily="34" charset="0"/>
                <a:cs typeface="Calibri" panose="020F0502020204030204" pitchFamily="34" charset="0"/>
              </a:rPr>
              <a:t>kahloubrha</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a:t>
            </a:r>
            <a:r>
              <a:rPr lang="it-IT" i="1" dirty="0">
                <a:solidFill>
                  <a:srgbClr val="272627"/>
                </a:solidFill>
                <a:latin typeface="Calibri" panose="020F0502020204030204" pitchFamily="34" charset="0"/>
                <a:ea typeface="Calibri" panose="020F0502020204030204" pitchFamily="34" charset="0"/>
                <a:cs typeface="Calibri" panose="020F0502020204030204" pitchFamily="34" charset="0"/>
              </a:rPr>
              <a:t>kalonga</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a:t>
            </a:r>
            <a:r>
              <a:rPr lang="it-IT" i="1" dirty="0">
                <a:solidFill>
                  <a:srgbClr val="272627"/>
                </a:solidFill>
                <a:latin typeface="Calibri" panose="020F0502020204030204" pitchFamily="34" charset="0"/>
                <a:ea typeface="Calibri" panose="020F0502020204030204" pitchFamily="34" charset="0"/>
                <a:cs typeface="Calibri" panose="020F0502020204030204" pitchFamily="34" charset="0"/>
              </a:rPr>
              <a:t>kalu-balu</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a:t>
            </a:r>
            <a:r>
              <a:rPr lang="it-IT" i="1" dirty="0">
                <a:solidFill>
                  <a:srgbClr val="272627"/>
                </a:solidFill>
                <a:latin typeface="Calibri" panose="020F0502020204030204" pitchFamily="34" charset="0"/>
                <a:ea typeface="Calibri" panose="020F0502020204030204" pitchFamily="34" charset="0"/>
                <a:cs typeface="Calibri" panose="020F0502020204030204" pitchFamily="34" charset="0"/>
              </a:rPr>
              <a:t>chalung-gra</a:t>
            </a:r>
            <a:r>
              <a:rPr lang="it-IT" dirty="0">
                <a:solidFill>
                  <a:srgbClr val="272627"/>
                </a:solidFill>
                <a:latin typeface="Calibri" panose="020F0502020204030204" pitchFamily="34" charset="0"/>
                <a:ea typeface="Calibri" panose="020F0502020204030204" pitchFamily="34" charset="0"/>
                <a:cs typeface="Calibri" panose="020F0502020204030204" pitchFamily="34" charset="0"/>
              </a:rPr>
              <a:t>. I naturalisti stranamente lo ignorano. Qualcuno perfino sostiene che non esiste.</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795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35088" cy="3826412"/>
          </a:xfrm>
          <a:prstGeom prst="rect">
            <a:avLst/>
          </a:prstGeom>
        </p:spPr>
      </p:pic>
      <p:sp>
        <p:nvSpPr>
          <p:cNvPr id="4" name="Rettangolo 3"/>
          <p:cNvSpPr/>
          <p:nvPr/>
        </p:nvSpPr>
        <p:spPr>
          <a:xfrm>
            <a:off x="7689833" y="163653"/>
            <a:ext cx="4295841" cy="3648691"/>
          </a:xfrm>
          <a:prstGeom prst="rect">
            <a:avLst/>
          </a:prstGeom>
        </p:spPr>
        <p:txBody>
          <a:bodyPr wrap="square">
            <a:spAutoFit/>
          </a:bodyPr>
          <a:lstStyle/>
          <a:p>
            <a:pPr algn="just">
              <a:lnSpc>
                <a:spcPct val="107000"/>
              </a:lnSpc>
              <a:spcAft>
                <a:spcPts val="0"/>
              </a:spcAft>
            </a:pPr>
            <a:r>
              <a:rPr lang="it-IT"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Sorta di "favola moderna" dal tono drammatico, Il Colombre vuol mettere in scena l’assurdità di chi vive la propria vita nel continuo timore di qualcosa di indefinito, diventandone così vittima, anziché affrontare le difficoltà e poter così aspirare alla felicità e alla pace dello spirito. La perla del Re del Mare simboleggerebbe allora la possibilità di costruire positivamente la propria vita superando le avversità e affrontando i pericoli che le sono insiti.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450165" y="3812344"/>
            <a:ext cx="11563643" cy="2463238"/>
          </a:xfrm>
          <a:prstGeom prst="rect">
            <a:avLst/>
          </a:prstGeom>
        </p:spPr>
        <p:txBody>
          <a:bodyPr wrap="square">
            <a:spAutoFit/>
          </a:bodyPr>
          <a:lstStyle/>
          <a:p>
            <a:pPr indent="180340"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Il «conte philosophique»: Montesquieu, </a:t>
            </a:r>
            <a:r>
              <a:rPr lang="it-IT" i="1" dirty="0" smtClean="0">
                <a:latin typeface="Arial" panose="020B0604020202020204" pitchFamily="34" charset="0"/>
                <a:ea typeface="Calibri" panose="020F0502020204030204" pitchFamily="34" charset="0"/>
                <a:cs typeface="Times New Roman" panose="02020603050405020304" pitchFamily="18" charset="0"/>
              </a:rPr>
              <a:t>Lettere persiane</a:t>
            </a:r>
            <a:r>
              <a:rPr lang="it-IT" dirty="0" smtClean="0">
                <a:latin typeface="Arial" panose="020B0604020202020204" pitchFamily="34" charset="0"/>
                <a:ea typeface="Calibri" panose="020F0502020204030204" pitchFamily="34" charset="0"/>
                <a:cs typeface="Times New Roman" panose="02020603050405020304" pitchFamily="18" charset="0"/>
              </a:rPr>
              <a:t> (1721), Voltaire, </a:t>
            </a:r>
            <a:r>
              <a:rPr lang="it-IT" i="1" dirty="0" smtClean="0">
                <a:latin typeface="Arial" panose="020B0604020202020204" pitchFamily="34" charset="0"/>
                <a:ea typeface="Calibri" panose="020F0502020204030204" pitchFamily="34" charset="0"/>
                <a:cs typeface="Times New Roman" panose="02020603050405020304" pitchFamily="18" charset="0"/>
              </a:rPr>
              <a:t>Candido</a:t>
            </a:r>
            <a:r>
              <a:rPr lang="it-IT" i="1" dirty="0">
                <a:latin typeface="Arial" panose="020B0604020202020204" pitchFamily="34" charset="0"/>
                <a:ea typeface="Calibri" panose="020F0502020204030204" pitchFamily="34" charset="0"/>
                <a:cs typeface="Times New Roman" panose="02020603050405020304" pitchFamily="18" charset="0"/>
              </a:rPr>
              <a:t>, o </a:t>
            </a:r>
            <a:r>
              <a:rPr lang="it-IT" i="1" dirty="0" smtClean="0">
                <a:latin typeface="Arial" panose="020B0604020202020204" pitchFamily="34" charset="0"/>
                <a:ea typeface="Calibri" panose="020F0502020204030204" pitchFamily="34" charset="0"/>
                <a:cs typeface="Times New Roman" panose="02020603050405020304" pitchFamily="18" charset="0"/>
              </a:rPr>
              <a:t>l’ottimismo</a:t>
            </a:r>
            <a:r>
              <a:rPr lang="it-IT" dirty="0" smtClean="0">
                <a:latin typeface="Arial" panose="020B0604020202020204" pitchFamily="34" charset="0"/>
                <a:ea typeface="Calibri" panose="020F0502020204030204" pitchFamily="34" charset="0"/>
                <a:cs typeface="Times New Roman" panose="02020603050405020304" pitchFamily="18" charset="0"/>
              </a:rPr>
              <a:t> (1759</a:t>
            </a:r>
            <a:r>
              <a:rPr lang="it-IT" dirty="0">
                <a:latin typeface="Arial" panose="020B0604020202020204" pitchFamily="34" charset="0"/>
                <a:ea typeface="Calibri" panose="020F0502020204030204" pitchFamily="34" charset="0"/>
                <a:cs typeface="Times New Roman" panose="02020603050405020304" pitchFamily="18" charset="0"/>
              </a:rPr>
              <a:t>), </a:t>
            </a:r>
            <a:r>
              <a:rPr lang="it-IT" dirty="0" smtClean="0">
                <a:latin typeface="Arial" panose="020B0604020202020204" pitchFamily="34" charset="0"/>
                <a:ea typeface="Calibri" panose="020F0502020204030204" pitchFamily="34" charset="0"/>
                <a:cs typeface="Times New Roman" panose="02020603050405020304" pitchFamily="18" charset="0"/>
              </a:rPr>
              <a:t>Rousseau, </a:t>
            </a:r>
            <a:r>
              <a:rPr lang="it-IT" i="1" dirty="0" smtClean="0">
                <a:latin typeface="Arial" panose="020B0604020202020204" pitchFamily="34" charset="0"/>
                <a:ea typeface="Calibri" panose="020F0502020204030204" pitchFamily="34" charset="0"/>
                <a:cs typeface="Times New Roman" panose="02020603050405020304" pitchFamily="18" charset="0"/>
              </a:rPr>
              <a:t>Emile</a:t>
            </a:r>
            <a:r>
              <a:rPr lang="it-IT" i="1" dirty="0">
                <a:latin typeface="Arial" panose="020B0604020202020204" pitchFamily="34" charset="0"/>
                <a:ea typeface="Calibri" panose="020F0502020204030204" pitchFamily="34" charset="0"/>
                <a:cs typeface="Times New Roman" panose="02020603050405020304" pitchFamily="18" charset="0"/>
              </a:rPr>
              <a:t>, o </a:t>
            </a:r>
            <a:r>
              <a:rPr lang="it-IT" i="1" dirty="0" smtClean="0">
                <a:latin typeface="Arial" panose="020B0604020202020204" pitchFamily="34" charset="0"/>
                <a:ea typeface="Calibri" panose="020F0502020204030204" pitchFamily="34" charset="0"/>
                <a:cs typeface="Times New Roman" panose="02020603050405020304" pitchFamily="18" charset="0"/>
              </a:rPr>
              <a:t>dell’educazione</a:t>
            </a:r>
            <a:r>
              <a:rPr lang="it-IT" dirty="0" smtClean="0">
                <a:latin typeface="Arial" panose="020B0604020202020204" pitchFamily="34" charset="0"/>
                <a:ea typeface="Calibri" panose="020F0502020204030204" pitchFamily="34" charset="0"/>
                <a:cs typeface="Times New Roman" panose="02020603050405020304" pitchFamily="18" charset="0"/>
              </a:rPr>
              <a:t> (1762</a:t>
            </a:r>
            <a:r>
              <a:rPr lang="it-IT" dirty="0">
                <a:latin typeface="Arial" panose="020B0604020202020204" pitchFamily="34" charset="0"/>
                <a:ea typeface="Calibri" panose="020F0502020204030204" pitchFamily="34" charset="0"/>
                <a:cs typeface="Times New Roman" panose="02020603050405020304" pitchFamily="18" charset="0"/>
              </a:rPr>
              <a:t>) </a:t>
            </a:r>
            <a:r>
              <a:rPr lang="it-IT" dirty="0" smtClean="0">
                <a:latin typeface="Arial" panose="020B0604020202020204" pitchFamily="34" charset="0"/>
                <a:ea typeface="Calibri" panose="020F0502020204030204" pitchFamily="34" charset="0"/>
                <a:cs typeface="Times New Roman" panose="02020603050405020304" pitchFamily="18" charset="0"/>
              </a:rPr>
              <a:t>Diderot, </a:t>
            </a:r>
            <a:r>
              <a:rPr lang="it-IT" i="1" dirty="0" smtClean="0">
                <a:latin typeface="Arial" panose="020B0604020202020204" pitchFamily="34" charset="0"/>
                <a:ea typeface="Calibri" panose="020F0502020204030204" pitchFamily="34" charset="0"/>
                <a:cs typeface="Times New Roman" panose="02020603050405020304" pitchFamily="18" charset="0"/>
              </a:rPr>
              <a:t>Jacques </a:t>
            </a:r>
            <a:r>
              <a:rPr lang="it-IT" i="1" dirty="0">
                <a:latin typeface="Arial" panose="020B0604020202020204" pitchFamily="34" charset="0"/>
                <a:ea typeface="Calibri" panose="020F0502020204030204" pitchFamily="34" charset="0"/>
                <a:cs typeface="Times New Roman" panose="02020603050405020304" pitchFamily="18" charset="0"/>
              </a:rPr>
              <a:t>il fatalista e il suo </a:t>
            </a:r>
            <a:r>
              <a:rPr lang="it-IT" i="1" dirty="0" smtClean="0">
                <a:latin typeface="Arial" panose="020B0604020202020204" pitchFamily="34" charset="0"/>
                <a:ea typeface="Calibri" panose="020F0502020204030204" pitchFamily="34" charset="0"/>
                <a:cs typeface="Times New Roman" panose="02020603050405020304" pitchFamily="18" charset="0"/>
              </a:rPr>
              <a:t>padrone</a:t>
            </a:r>
            <a:r>
              <a:rPr lang="it-IT" dirty="0" smtClean="0">
                <a:latin typeface="Arial" panose="020B0604020202020204" pitchFamily="34" charset="0"/>
                <a:ea typeface="Calibri" panose="020F0502020204030204" pitchFamily="34" charset="0"/>
                <a:cs typeface="Times New Roman" panose="02020603050405020304" pitchFamily="18" charset="0"/>
              </a:rPr>
              <a:t> (1773).</a:t>
            </a:r>
          </a:p>
          <a:p>
            <a:pPr indent="180340" algn="just">
              <a:lnSpc>
                <a:spcPct val="107000"/>
              </a:lnSpc>
              <a:spcAft>
                <a:spcPts val="0"/>
              </a:spcAft>
            </a:pPr>
            <a:r>
              <a:rPr lang="it-IT" dirty="0" smtClean="0">
                <a:latin typeface="Arial" panose="020B0604020202020204" pitchFamily="34" charset="0"/>
                <a:ea typeface="Calibri" panose="020F0502020204030204" pitchFamily="34" charset="0"/>
                <a:cs typeface="Times New Roman" panose="02020603050405020304" pitchFamily="18" charset="0"/>
              </a:rPr>
              <a:t>“</a:t>
            </a:r>
            <a:r>
              <a:rPr lang="it-IT" i="1" dirty="0">
                <a:latin typeface="Arial" panose="020B0604020202020204" pitchFamily="34" charset="0"/>
                <a:ea typeface="Calibri" panose="020F0502020204030204" pitchFamily="34" charset="0"/>
                <a:cs typeface="Times New Roman" panose="02020603050405020304" pitchFamily="18" charset="0"/>
              </a:rPr>
              <a:t>Racconto è una narrazione favolosa, in prosa o in versi, il cui merito principale consiste nella varietà e nella verità delle pitture, nella finezza dello scherzo, nella vivacità e nella convenienza dello stile, nel contrasto piccante degli eventi. Tra il racconto e la favola c’è questa differenza, che la favola contiene un solo e unico fatto, racchiuso in un certo spazio determinato e compiuto in un solo tempo, il cui fine è quello di presentare qualche assioma di morale e di renderne sensibile la verità; mentre nel racconto non c’è né unità di tempo, né unità d’azione, né unità di luogo e il suo scopo è meno quello d’istruire che di divertire</a:t>
            </a:r>
            <a:r>
              <a:rPr lang="it-IT" dirty="0" smtClean="0">
                <a:latin typeface="Arial" panose="020B0604020202020204" pitchFamily="34" charset="0"/>
                <a:ea typeface="Calibri" panose="020F0502020204030204" pitchFamily="34" charset="0"/>
                <a:cs typeface="Times New Roman" panose="02020603050405020304" pitchFamily="18" charset="0"/>
              </a:rPr>
              <a:t>” (Diderot).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683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3665205" y="3522288"/>
            <a:ext cx="8348603" cy="1738938"/>
          </a:xfrm>
          <a:prstGeom prst="rect">
            <a:avLst/>
          </a:prstGeom>
        </p:spPr>
        <p:txBody>
          <a:bodyPr wrap="square">
            <a:spAutoFit/>
          </a:bodyPr>
          <a:lstStyle/>
          <a:p>
            <a:pPr indent="180340">
              <a:lnSpc>
                <a:spcPct val="107000"/>
              </a:lnSpc>
              <a:spcAft>
                <a:spcPts val="0"/>
              </a:spcAft>
            </a:pPr>
            <a:r>
              <a:rPr lang="it-IT" sz="2000" b="1" dirty="0" smtClean="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a:t>
            </a:r>
            <a:r>
              <a:rPr lang="it-IT" sz="2000"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Non vi lasciate ingannare dalla superficie... Cercate la profondità delle cose... Vivete un tratto in questi libri, apprendetene ciò che sembra degno di essere appreso, ma sopra tutto amateli” </a:t>
            </a:r>
            <a:endParaRPr lang="it-IT" sz="2000" b="1" dirty="0" smtClean="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indent="180340">
              <a:lnSpc>
                <a:spcPct val="107000"/>
              </a:lnSpc>
              <a:spcAft>
                <a:spcPts val="0"/>
              </a:spcAft>
            </a:pPr>
            <a:r>
              <a:rPr lang="it-IT" sz="20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it-IT" sz="2000" b="1" dirty="0" smtClean="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p>
          <a:p>
            <a:pPr indent="180340">
              <a:lnSpc>
                <a:spcPct val="107000"/>
              </a:lnSpc>
              <a:spcAft>
                <a:spcPts val="0"/>
              </a:spcAft>
            </a:pPr>
            <a:r>
              <a:rPr lang="it-IT" sz="20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it-IT" sz="2000" b="1" dirty="0" smtClean="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it-IT" sz="2000"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	(Rainer Maria Rilke, </a:t>
            </a:r>
            <a:r>
              <a:rPr lang="it-IT" sz="2000" b="1" i="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Lettere a un giovane poeta</a:t>
            </a:r>
            <a:r>
              <a:rPr lang="it-IT" sz="2000"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4" name="Rettangolo 3"/>
          <p:cNvSpPr/>
          <p:nvPr/>
        </p:nvSpPr>
        <p:spPr>
          <a:xfrm>
            <a:off x="0" y="107799"/>
            <a:ext cx="12192000" cy="2759602"/>
          </a:xfrm>
          <a:prstGeom prst="rect">
            <a:avLst/>
          </a:prstGeom>
        </p:spPr>
        <p:txBody>
          <a:bodyPr wrap="square">
            <a:spAutoFit/>
          </a:bodyPr>
          <a:lstStyle/>
          <a:p>
            <a:pPr indent="180340" algn="just">
              <a:lnSpc>
                <a:spcPct val="107000"/>
              </a:lnSpc>
              <a:spcAft>
                <a:spcPts val="0"/>
              </a:spcAft>
            </a:pP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Buzzati definì </a:t>
            </a:r>
            <a:r>
              <a:rPr lang="it-IT" i="1" dirty="0">
                <a:solidFill>
                  <a:srgbClr val="272627"/>
                </a:solidFill>
                <a:latin typeface="Arial" panose="020B0604020202020204" pitchFamily="34" charset="0"/>
                <a:ea typeface="Calibri" panose="020F0502020204030204" pitchFamily="34" charset="0"/>
                <a:cs typeface="Times New Roman" panose="02020603050405020304" pitchFamily="18" charset="0"/>
              </a:rPr>
              <a:t>Il Colombre</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 “una sorta di </a:t>
            </a:r>
            <a:r>
              <a:rPr lang="it-IT" i="1" dirty="0">
                <a:solidFill>
                  <a:srgbClr val="272627"/>
                </a:solidFill>
                <a:latin typeface="Arial" panose="020B0604020202020204" pitchFamily="34" charset="0"/>
                <a:ea typeface="Calibri" panose="020F0502020204030204" pitchFamily="34" charset="0"/>
                <a:cs typeface="Times New Roman" panose="02020603050405020304" pitchFamily="18" charset="0"/>
              </a:rPr>
              <a:t>Deserto dei Tartari </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in miniatura”, poiché vi si ritrovano le stesse strutture portanti del romanzo più noto. Infatti come Giovanni Drogo attende per tutta la vita l’occasione di diventare un eroe, ma i Tartari arrivano troppo tardi perché egli possa combatterli e gloriarsene, così Stefano Roi cerca per tutta la vita di evitare il colombre, senza capire che esso lo insegue per offrirgli un dono inestimabile: e troppo tardi se ne rende conto. Un’ironia triste vela le ultime battute del racconto, in cui a parlare è il mostro, incarnazione del mito dello scorrere inesorabile del tempo. </a:t>
            </a:r>
            <a:r>
              <a:rPr lang="it-IT" dirty="0" smtClean="0">
                <a:solidFill>
                  <a:srgbClr val="272627"/>
                </a:solidFill>
                <a:latin typeface="Arial" panose="020B0604020202020204" pitchFamily="34" charset="0"/>
                <a:ea typeface="Calibri" panose="020F0502020204030204" pitchFamily="34" charset="0"/>
                <a:cs typeface="Times New Roman" panose="02020603050405020304" pitchFamily="18" charset="0"/>
              </a:rPr>
              <a:t>Anche </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gli altri personaggi della narrazione hanno una valenza simbolica nelle loro immutabili caratteristiche: il padre sempre preoccupato per la sorte del figlio, il figlio timoroso e succube di decisioni altrui, i marinai </a:t>
            </a:r>
            <a:r>
              <a:rPr lang="it-IT" dirty="0" smtClean="0">
                <a:solidFill>
                  <a:srgbClr val="272627"/>
                </a:solidFill>
                <a:latin typeface="Arial" panose="020B0604020202020204" pitchFamily="34" charset="0"/>
                <a:ea typeface="Calibri" panose="020F0502020204030204" pitchFamily="34" charset="0"/>
                <a:cs typeface="Times New Roman" panose="02020603050405020304" pitchFamily="18" charset="0"/>
              </a:rPr>
              <a:t>che </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si prendono gioco del giovane, la madre </a:t>
            </a:r>
            <a:r>
              <a:rPr lang="it-IT" dirty="0" smtClean="0">
                <a:solidFill>
                  <a:srgbClr val="272627"/>
                </a:solidFill>
                <a:latin typeface="Arial" panose="020B0604020202020204" pitchFamily="34" charset="0"/>
                <a:ea typeface="Calibri" panose="020F0502020204030204" pitchFamily="34" charset="0"/>
                <a:cs typeface="Times New Roman" panose="02020603050405020304" pitchFamily="18" charset="0"/>
              </a:rPr>
              <a:t>inconsapevole </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artefice del ritorno del figlio sul mare sono tutte figure del destino umano, cieco di fronte a ciò che può essere un dramma, ma anche </a:t>
            </a:r>
            <a:r>
              <a:rPr lang="it-IT" dirty="0" smtClean="0">
                <a:solidFill>
                  <a:srgbClr val="272627"/>
                </a:solidFill>
                <a:latin typeface="Arial" panose="020B0604020202020204" pitchFamily="34" charset="0"/>
                <a:ea typeface="Calibri" panose="020F0502020204030204" pitchFamily="34" charset="0"/>
                <a:cs typeface="Times New Roman" panose="02020603050405020304" pitchFamily="18" charset="0"/>
              </a:rPr>
              <a:t>una </a:t>
            </a:r>
            <a:r>
              <a:rPr lang="it-IT" dirty="0">
                <a:solidFill>
                  <a:srgbClr val="272627"/>
                </a:solidFill>
                <a:latin typeface="Arial" panose="020B0604020202020204" pitchFamily="34" charset="0"/>
                <a:ea typeface="Calibri" panose="020F0502020204030204" pitchFamily="34" charset="0"/>
                <a:cs typeface="Times New Roman" panose="02020603050405020304" pitchFamily="18" charset="0"/>
              </a:rPr>
              <a:t>fortuna </a:t>
            </a:r>
            <a:r>
              <a:rPr lang="it-IT" dirty="0" smtClean="0">
                <a:solidFill>
                  <a:srgbClr val="272627"/>
                </a:solidFill>
                <a:latin typeface="Arial" panose="020B0604020202020204" pitchFamily="34" charset="0"/>
                <a:ea typeface="Calibri" panose="020F0502020204030204" pitchFamily="34" charset="0"/>
                <a:cs typeface="Times New Roman" panose="02020603050405020304" pitchFamily="18" charset="0"/>
              </a:rPr>
              <a:t>inaspettata.</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506" t="11468" r="54595" b="11029"/>
          <a:stretch/>
        </p:blipFill>
        <p:spPr>
          <a:xfrm>
            <a:off x="295435" y="2847288"/>
            <a:ext cx="3074335" cy="3573239"/>
          </a:xfrm>
          <a:prstGeom prst="rect">
            <a:avLst/>
          </a:prstGeom>
          <a:effectLst>
            <a:softEdge rad="228600"/>
          </a:effectLst>
        </p:spPr>
      </p:pic>
    </p:spTree>
    <p:extLst>
      <p:ext uri="{BB962C8B-B14F-4D97-AF65-F5344CB8AC3E}">
        <p14:creationId xmlns:p14="http://schemas.microsoft.com/office/powerpoint/2010/main" val="1095030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CasellaDiTesto 2"/>
          <p:cNvSpPr txBox="1"/>
          <p:nvPr/>
        </p:nvSpPr>
        <p:spPr>
          <a:xfrm>
            <a:off x="483883" y="1104202"/>
            <a:ext cx="3639478" cy="1323439"/>
          </a:xfrm>
          <a:prstGeom prst="rect">
            <a:avLst/>
          </a:prstGeom>
          <a:noFill/>
          <a:ln>
            <a:solidFill>
              <a:schemeClr val="accent5"/>
            </a:solidFill>
          </a:ln>
        </p:spPr>
        <p:txBody>
          <a:bodyPr wrap="square" rtlCol="0">
            <a:spAutoFit/>
          </a:bodyPr>
          <a:lstStyle/>
          <a:p>
            <a:r>
              <a:rPr lang="it-IT" sz="2000" dirty="0">
                <a:solidFill>
                  <a:schemeClr val="accent6">
                    <a:lumMod val="50000"/>
                  </a:schemeClr>
                </a:solidFill>
                <a:latin typeface="Arial Rounded MT Bold" panose="020F0704030504030204" pitchFamily="34" charset="0"/>
              </a:rPr>
              <a:t>Stefano D’Arrigo </a:t>
            </a:r>
            <a:endParaRPr lang="it-IT" sz="2000" dirty="0" smtClean="0">
              <a:solidFill>
                <a:schemeClr val="accent6">
                  <a:lumMod val="50000"/>
                </a:schemeClr>
              </a:solidFill>
              <a:latin typeface="Arial Rounded MT Bold" panose="020F0704030504030204" pitchFamily="34" charset="0"/>
            </a:endParaRPr>
          </a:p>
          <a:p>
            <a:r>
              <a:rPr lang="it-IT" sz="2000" dirty="0" smtClean="0">
                <a:solidFill>
                  <a:schemeClr val="accent6">
                    <a:lumMod val="50000"/>
                  </a:schemeClr>
                </a:solidFill>
                <a:latin typeface="Arial Rounded MT Bold" panose="020F0704030504030204" pitchFamily="34" charset="0"/>
              </a:rPr>
              <a:t>(1919-1992)</a:t>
            </a:r>
            <a:endParaRPr lang="it-IT" sz="2000" dirty="0">
              <a:solidFill>
                <a:schemeClr val="accent6">
                  <a:lumMod val="50000"/>
                </a:schemeClr>
              </a:solidFill>
              <a:latin typeface="Arial Rounded MT Bold" panose="020F0704030504030204" pitchFamily="34" charset="0"/>
            </a:endParaRPr>
          </a:p>
          <a:p>
            <a:endParaRPr lang="it-IT" sz="2000" dirty="0" smtClean="0">
              <a:solidFill>
                <a:schemeClr val="accent6">
                  <a:lumMod val="50000"/>
                </a:schemeClr>
              </a:solidFill>
              <a:latin typeface="Arial Rounded MT Bold" panose="020F0704030504030204" pitchFamily="34" charset="0"/>
            </a:endParaRPr>
          </a:p>
          <a:p>
            <a:r>
              <a:rPr lang="it-IT" sz="2000" dirty="0" smtClean="0">
                <a:solidFill>
                  <a:schemeClr val="accent6">
                    <a:lumMod val="50000"/>
                  </a:schemeClr>
                </a:solidFill>
                <a:latin typeface="Arial Rounded MT Bold" panose="020F0704030504030204" pitchFamily="34" charset="0"/>
              </a:rPr>
              <a:t>Horcynus Orca 1975</a:t>
            </a:r>
            <a:endParaRPr lang="it-IT" sz="2000" dirty="0">
              <a:solidFill>
                <a:schemeClr val="accent6">
                  <a:lumMod val="50000"/>
                </a:schemeClr>
              </a:solidFill>
              <a:latin typeface="Arial Rounded MT Bold" panose="020F070403050403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45" y="0"/>
            <a:ext cx="4539455" cy="6359965"/>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b="50154"/>
          <a:stretch/>
        </p:blipFill>
        <p:spPr>
          <a:xfrm>
            <a:off x="483883" y="2809378"/>
            <a:ext cx="4496922" cy="3418449"/>
          </a:xfrm>
          <a:prstGeom prst="rect">
            <a:avLst/>
          </a:prstGeom>
        </p:spPr>
      </p:pic>
    </p:spTree>
    <p:extLst>
      <p:ext uri="{BB962C8B-B14F-4D97-AF65-F5344CB8AC3E}">
        <p14:creationId xmlns:p14="http://schemas.microsoft.com/office/powerpoint/2010/main" val="2670873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0" y="225083"/>
            <a:ext cx="6105379" cy="5632311"/>
          </a:xfrm>
          <a:prstGeom prst="rect">
            <a:avLst/>
          </a:prstGeom>
        </p:spPr>
        <p:txBody>
          <a:bodyPr wrap="square">
            <a:spAutoFit/>
          </a:bodyPr>
          <a:lstStyle/>
          <a:p>
            <a:pPr indent="269875" algn="just">
              <a:spcAft>
                <a:spcPts val="0"/>
              </a:spcAft>
            </a:pPr>
            <a:r>
              <a:rPr lang="it-IT" dirty="0" smtClean="0">
                <a:latin typeface="Arial" panose="020B0604020202020204" pitchFamily="34" charset="0"/>
                <a:ea typeface="Calibri" panose="020F0502020204030204" pitchFamily="34" charset="0"/>
              </a:rPr>
              <a:t>1940: è chiamato </a:t>
            </a:r>
            <a:r>
              <a:rPr lang="it-IT" dirty="0">
                <a:latin typeface="Arial" panose="020B0604020202020204" pitchFamily="34" charset="0"/>
                <a:ea typeface="Calibri" panose="020F0502020204030204" pitchFamily="34" charset="0"/>
              </a:rPr>
              <a:t>alle armi in </a:t>
            </a:r>
            <a:r>
              <a:rPr lang="it-IT" dirty="0" smtClean="0">
                <a:latin typeface="Arial" panose="020B0604020202020204" pitchFamily="34" charset="0"/>
                <a:ea typeface="Calibri" panose="020F0502020204030204" pitchFamily="34" charset="0"/>
              </a:rPr>
              <a:t>Friuli</a:t>
            </a:r>
          </a:p>
          <a:p>
            <a:pPr indent="269875" algn="just">
              <a:spcAft>
                <a:spcPts val="0"/>
              </a:spcAft>
            </a:pPr>
            <a:r>
              <a:rPr lang="it-IT" dirty="0" smtClean="0">
                <a:latin typeface="Arial" panose="020B0604020202020204" pitchFamily="34" charset="0"/>
                <a:ea typeface="Calibri" panose="020F0502020204030204" pitchFamily="34" charset="0"/>
              </a:rPr>
              <a:t>		partecipa </a:t>
            </a:r>
            <a:r>
              <a:rPr lang="it-IT" dirty="0">
                <a:latin typeface="Arial" panose="020B0604020202020204" pitchFamily="34" charset="0"/>
                <a:ea typeface="Calibri" panose="020F0502020204030204" pitchFamily="34" charset="0"/>
              </a:rPr>
              <a:t>a un corso per allievi </a:t>
            </a:r>
            <a:r>
              <a:rPr lang="it-IT" dirty="0" smtClean="0">
                <a:latin typeface="Arial" panose="020B0604020202020204" pitchFamily="34" charset="0"/>
                <a:ea typeface="Calibri" panose="020F0502020204030204" pitchFamily="34" charset="0"/>
              </a:rPr>
              <a:t>ufficiali</a:t>
            </a:r>
          </a:p>
          <a:p>
            <a:pPr indent="269875" algn="just">
              <a:spcAft>
                <a:spcPts val="0"/>
              </a:spcAft>
            </a:pPr>
            <a:r>
              <a:rPr lang="it-IT" dirty="0" smtClean="0">
                <a:latin typeface="Arial" panose="020B0604020202020204" pitchFamily="34" charset="0"/>
                <a:ea typeface="Calibri" panose="020F0502020204030204" pitchFamily="34" charset="0"/>
              </a:rPr>
              <a:t>		è </a:t>
            </a:r>
            <a:r>
              <a:rPr lang="it-IT" dirty="0">
                <a:latin typeface="Arial" panose="020B0604020202020204" pitchFamily="34" charset="0"/>
                <a:ea typeface="Calibri" panose="020F0502020204030204" pitchFamily="34" charset="0"/>
              </a:rPr>
              <a:t>rimandato in Sicilia; a Palermo </a:t>
            </a:r>
            <a:endParaRPr lang="it-IT" dirty="0" smtClean="0">
              <a:latin typeface="Arial" panose="020B0604020202020204" pitchFamily="34" charset="0"/>
              <a:ea typeface="Calibri" panose="020F0502020204030204" pitchFamily="34" charset="0"/>
            </a:endParaRPr>
          </a:p>
          <a:p>
            <a:pPr indent="269875" algn="just">
              <a:spcAft>
                <a:spcPts val="0"/>
              </a:spcAft>
            </a:pPr>
            <a:endParaRPr lang="it-IT" dirty="0" smtClean="0">
              <a:latin typeface="Arial" panose="020B0604020202020204" pitchFamily="34" charset="0"/>
              <a:ea typeface="Calibri" panose="020F0502020204030204" pitchFamily="34" charset="0"/>
            </a:endParaRPr>
          </a:p>
          <a:p>
            <a:pPr indent="269875" algn="just">
              <a:spcAft>
                <a:spcPts val="0"/>
              </a:spcAft>
            </a:pPr>
            <a:r>
              <a:rPr lang="it-IT" dirty="0" smtClean="0">
                <a:latin typeface="Arial" panose="020B0604020202020204" pitchFamily="34" charset="0"/>
                <a:ea typeface="Calibri" panose="020F0502020204030204" pitchFamily="34" charset="0"/>
              </a:rPr>
              <a:t>1942: si laurea con </a:t>
            </a:r>
            <a:r>
              <a:rPr lang="it-IT" dirty="0">
                <a:latin typeface="Arial" panose="020B0604020202020204" pitchFamily="34" charset="0"/>
                <a:ea typeface="Calibri" panose="020F0502020204030204" pitchFamily="34" charset="0"/>
              </a:rPr>
              <a:t>una tesi su Friedrich </a:t>
            </a:r>
            <a:r>
              <a:rPr lang="it-IT" dirty="0" smtClean="0">
                <a:latin typeface="Arial" panose="020B0604020202020204" pitchFamily="34" charset="0"/>
                <a:ea typeface="Calibri" panose="020F0502020204030204" pitchFamily="34" charset="0"/>
              </a:rPr>
              <a:t>Hölderlin</a:t>
            </a:r>
          </a:p>
          <a:p>
            <a:pPr indent="269875" algn="just">
              <a:spcAft>
                <a:spcPts val="0"/>
              </a:spcAft>
            </a:pPr>
            <a:endParaRPr lang="it-IT" dirty="0" smtClean="0">
              <a:latin typeface="Arial" panose="020B0604020202020204" pitchFamily="34" charset="0"/>
              <a:ea typeface="Calibri" panose="020F0502020204030204" pitchFamily="34" charset="0"/>
            </a:endParaRPr>
          </a:p>
          <a:p>
            <a:pPr indent="269875" algn="just">
              <a:spcAft>
                <a:spcPts val="0"/>
              </a:spcAft>
            </a:pPr>
            <a:r>
              <a:rPr lang="it-IT" dirty="0" smtClean="0">
                <a:latin typeface="Arial" panose="020B0604020202020204" pitchFamily="34" charset="0"/>
                <a:ea typeface="Calibri" panose="020F0502020204030204" pitchFamily="34" charset="0"/>
              </a:rPr>
              <a:t>1946: </a:t>
            </a:r>
            <a:r>
              <a:rPr lang="it-IT" dirty="0">
                <a:latin typeface="Arial" panose="020B0604020202020204" pitchFamily="34" charset="0"/>
                <a:ea typeface="Calibri" panose="020F0502020204030204" pitchFamily="34" charset="0"/>
              </a:rPr>
              <a:t>si </a:t>
            </a:r>
            <a:r>
              <a:rPr lang="it-IT" dirty="0" smtClean="0">
                <a:latin typeface="Arial" panose="020B0604020202020204" pitchFamily="34" charset="0"/>
                <a:ea typeface="Calibri" panose="020F0502020204030204" pitchFamily="34" charset="0"/>
              </a:rPr>
              <a:t>stabilisce </a:t>
            </a:r>
            <a:r>
              <a:rPr lang="it-IT" dirty="0">
                <a:latin typeface="Arial" panose="020B0604020202020204" pitchFamily="34" charset="0"/>
                <a:ea typeface="Calibri" panose="020F0502020204030204" pitchFamily="34" charset="0"/>
              </a:rPr>
              <a:t>a Roma, </a:t>
            </a:r>
            <a:r>
              <a:rPr lang="it-IT" dirty="0" smtClean="0">
                <a:latin typeface="Arial" panose="020B0604020202020204" pitchFamily="34" charset="0"/>
                <a:ea typeface="Calibri" panose="020F0502020204030204" pitchFamily="34" charset="0"/>
              </a:rPr>
              <a:t>dedicandosi </a:t>
            </a:r>
            <a:r>
              <a:rPr lang="it-IT" dirty="0">
                <a:latin typeface="Arial" panose="020B0604020202020204" pitchFamily="34" charset="0"/>
                <a:ea typeface="Calibri" panose="020F0502020204030204" pitchFamily="34" charset="0"/>
              </a:rPr>
              <a:t>al </a:t>
            </a:r>
            <a:r>
              <a:rPr lang="it-IT" dirty="0" smtClean="0">
                <a:latin typeface="Arial" panose="020B0604020202020204" pitchFamily="34" charset="0"/>
                <a:ea typeface="Calibri" panose="020F0502020204030204" pitchFamily="34" charset="0"/>
              </a:rPr>
              <a:t>giornalismo 		collabora </a:t>
            </a:r>
            <a:r>
              <a:rPr lang="it-IT" dirty="0">
                <a:latin typeface="Arial" panose="020B0604020202020204" pitchFamily="34" charset="0"/>
                <a:ea typeface="Calibri" panose="020F0502020204030204" pitchFamily="34" charset="0"/>
              </a:rPr>
              <a:t>al «Tempo», al «Giornale d’Italia» e </a:t>
            </a:r>
            <a:r>
              <a:rPr lang="it-IT" dirty="0" smtClean="0">
                <a:latin typeface="Arial" panose="020B0604020202020204" pitchFamily="34" charset="0"/>
                <a:ea typeface="Calibri" panose="020F0502020204030204" pitchFamily="34" charset="0"/>
              </a:rPr>
              <a:t>		al settimanale </a:t>
            </a:r>
            <a:r>
              <a:rPr lang="it-IT" dirty="0">
                <a:latin typeface="Arial" panose="020B0604020202020204" pitchFamily="34" charset="0"/>
                <a:ea typeface="Calibri" panose="020F0502020204030204" pitchFamily="34" charset="0"/>
              </a:rPr>
              <a:t>«Vie Nuove</a:t>
            </a:r>
            <a:r>
              <a:rPr lang="it-IT" dirty="0" smtClean="0">
                <a:latin typeface="Arial" panose="020B0604020202020204" pitchFamily="34" charset="0"/>
                <a:ea typeface="Calibri" panose="020F0502020204030204" pitchFamily="34" charset="0"/>
              </a:rPr>
              <a:t>»</a:t>
            </a:r>
          </a:p>
          <a:p>
            <a:pPr indent="269875" algn="just">
              <a:spcAft>
                <a:spcPts val="0"/>
              </a:spcAft>
            </a:pPr>
            <a:endParaRPr lang="it-IT" dirty="0" smtClean="0">
              <a:effectLst/>
              <a:latin typeface="Arial" panose="020B0604020202020204" pitchFamily="34" charset="0"/>
              <a:ea typeface="Calibri" panose="020F0502020204030204" pitchFamily="34" charset="0"/>
            </a:endParaRPr>
          </a:p>
          <a:p>
            <a:pPr indent="269875" algn="just">
              <a:spcAft>
                <a:spcPts val="0"/>
              </a:spcAft>
            </a:pPr>
            <a:r>
              <a:rPr lang="it-IT" dirty="0" smtClean="0">
                <a:effectLst/>
                <a:latin typeface="Arial" panose="020B0604020202020204" pitchFamily="34" charset="0"/>
                <a:ea typeface="Calibri" panose="020F0502020204030204" pitchFamily="34" charset="0"/>
              </a:rPr>
              <a:t>1955 circa: inizia a scrivere il romanzo </a:t>
            </a:r>
            <a:r>
              <a:rPr lang="it-IT" i="1" dirty="0" smtClean="0">
                <a:effectLst/>
                <a:latin typeface="Arial" panose="020B0604020202020204" pitchFamily="34" charset="0"/>
                <a:ea typeface="Calibri" panose="020F0502020204030204" pitchFamily="34" charset="0"/>
              </a:rPr>
              <a:t>Horcynus Orca</a:t>
            </a:r>
          </a:p>
          <a:p>
            <a:pPr marL="900113" algn="just"/>
            <a:r>
              <a:rPr lang="it-IT" dirty="0"/>
              <a:t>Nella correzione delle bozze, che si protrasse per quasi quindici anni, non bastandogli più i margini dei fogli a contenere le aggiunte e le riscritture, D’Arrigo incollava ai lati dei fogli delle strisce scritte con una biro a quattro colori (nero, blu, verde e rosso) e appendeva questi ‘aquiloni’ colorati a un filo che attraversava la stanza.</a:t>
            </a:r>
          </a:p>
          <a:p>
            <a:pPr marL="182563" algn="just">
              <a:spcAft>
                <a:spcPts val="0"/>
              </a:spcAft>
            </a:pPr>
            <a:endParaRPr lang="it-IT" dirty="0" smtClean="0">
              <a:latin typeface="Arial" panose="020B0604020202020204" pitchFamily="34" charset="0"/>
              <a:ea typeface="Calibri" panose="020F0502020204030204" pitchFamily="34" charset="0"/>
            </a:endParaRPr>
          </a:p>
          <a:p>
            <a:pPr marL="182563" algn="just">
              <a:spcAft>
                <a:spcPts val="0"/>
              </a:spcAft>
            </a:pPr>
            <a:r>
              <a:rPr lang="it-IT" dirty="0" smtClean="0">
                <a:latin typeface="Arial" panose="020B0604020202020204" pitchFamily="34" charset="0"/>
                <a:ea typeface="Calibri" panose="020F0502020204030204" pitchFamily="34" charset="0"/>
              </a:rPr>
              <a:t>1975: pubblicazione del romanzo</a:t>
            </a:r>
            <a:endParaRPr lang="it-IT" dirty="0">
              <a:effectLst/>
              <a:latin typeface="Arial" panose="020B0604020202020204" pitchFamily="34" charset="0"/>
              <a:ea typeface="Calibri" panose="020F050202020403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263" y="3145426"/>
            <a:ext cx="5894362" cy="3238500"/>
          </a:xfrm>
          <a:prstGeom prst="rect">
            <a:avLst/>
          </a:prstGeom>
        </p:spPr>
      </p:pic>
    </p:spTree>
    <p:extLst>
      <p:ext uri="{BB962C8B-B14F-4D97-AF65-F5344CB8AC3E}">
        <p14:creationId xmlns:p14="http://schemas.microsoft.com/office/powerpoint/2010/main" val="2330333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407961" y="759666"/>
            <a:ext cx="7328154" cy="5632311"/>
          </a:xfrm>
          <a:prstGeom prst="rect">
            <a:avLst/>
          </a:prstGeom>
        </p:spPr>
        <p:txBody>
          <a:bodyPr wrap="square">
            <a:spAutoFit/>
          </a:bodyPr>
          <a:lstStyle/>
          <a:p>
            <a:r>
              <a:rPr lang="it-IT" sz="2400" dirty="0" smtClean="0"/>
              <a:t>«La ‘sindrome </a:t>
            </a:r>
            <a:r>
              <a:rPr lang="it-IT" sz="2400" dirty="0"/>
              <a:t>di </a:t>
            </a:r>
            <a:r>
              <a:rPr lang="it-IT" sz="2400" dirty="0" smtClean="0"/>
              <a:t>Giona’ </a:t>
            </a:r>
            <a:r>
              <a:rPr lang="it-IT" sz="2400" dirty="0"/>
              <a:t>colpisce quelli che hanno fiducia solo nella loro giustizia personale, nelle loro </a:t>
            </a:r>
            <a:r>
              <a:rPr lang="it-IT" sz="2400" dirty="0" smtClean="0"/>
              <a:t>opere. </a:t>
            </a:r>
            <a:r>
              <a:rPr lang="it-IT" sz="2400" dirty="0"/>
              <a:t>E quando Gesù dice </a:t>
            </a:r>
            <a:r>
              <a:rPr lang="it-IT" sz="2400" dirty="0" smtClean="0"/>
              <a:t>‘questa </a:t>
            </a:r>
            <a:r>
              <a:rPr lang="it-IT" sz="2400" dirty="0"/>
              <a:t>generazione </a:t>
            </a:r>
            <a:r>
              <a:rPr lang="it-IT" sz="2400" dirty="0" smtClean="0"/>
              <a:t>malvagia’, </a:t>
            </a:r>
            <a:r>
              <a:rPr lang="it-IT" sz="2400" dirty="0"/>
              <a:t>si riferisce </a:t>
            </a:r>
            <a:r>
              <a:rPr lang="it-IT" sz="2400" dirty="0" smtClean="0"/>
              <a:t>a </a:t>
            </a:r>
            <a:r>
              <a:rPr lang="it-IT" sz="2400" dirty="0"/>
              <a:t>tutti quelli che hanno in sé la sindrome di </a:t>
            </a:r>
            <a:r>
              <a:rPr lang="it-IT" sz="2400" dirty="0" smtClean="0"/>
              <a:t>Giona. </a:t>
            </a:r>
            <a:r>
              <a:rPr lang="it-IT" sz="2400" dirty="0"/>
              <a:t>Ma c’è di più: l</a:t>
            </a:r>
            <a:r>
              <a:rPr lang="it-IT" sz="2400" dirty="0" smtClean="0"/>
              <a:t>a </a:t>
            </a:r>
            <a:r>
              <a:rPr lang="it-IT" sz="2400" dirty="0"/>
              <a:t>sindrome di </a:t>
            </a:r>
            <a:r>
              <a:rPr lang="it-IT" sz="2400" dirty="0" smtClean="0"/>
              <a:t>Giona </a:t>
            </a:r>
            <a:r>
              <a:rPr lang="it-IT" sz="2400" dirty="0"/>
              <a:t>ci porta all’ipocrisia, a quella sufficienza che crediamo di raggiungere perché siamo cristiani puliti, perfetti, perché compiamo queste opere osserviamo i comandamenti, tutto. Una grossa malattia, la sindrome di Giona</a:t>
            </a:r>
            <a:r>
              <a:rPr lang="it-IT" sz="2400" dirty="0" smtClean="0"/>
              <a:t>! </a:t>
            </a:r>
            <a:r>
              <a:rPr lang="it-IT" sz="2400" dirty="0"/>
              <a:t>Mentre </a:t>
            </a:r>
            <a:r>
              <a:rPr lang="it-IT" sz="2400" dirty="0" smtClean="0"/>
              <a:t>‘il </a:t>
            </a:r>
            <a:r>
              <a:rPr lang="it-IT" sz="2400" dirty="0"/>
              <a:t>segno di </a:t>
            </a:r>
            <a:r>
              <a:rPr lang="it-IT" sz="2400" dirty="0" smtClean="0"/>
              <a:t>Giona’ </a:t>
            </a:r>
            <a:r>
              <a:rPr lang="it-IT" sz="2400" dirty="0"/>
              <a:t>è </a:t>
            </a:r>
            <a:r>
              <a:rPr lang="it-IT" sz="2400" dirty="0" smtClean="0"/>
              <a:t>la </a:t>
            </a:r>
            <a:r>
              <a:rPr lang="it-IT" sz="2400" dirty="0"/>
              <a:t>misericordia di Dio in Gesù Cristo morto e risorto per noi, per la nostra </a:t>
            </a:r>
            <a:r>
              <a:rPr lang="it-IT" sz="2400" dirty="0" smtClean="0"/>
              <a:t>salvezza»</a:t>
            </a:r>
          </a:p>
          <a:p>
            <a:endParaRPr lang="it-IT" sz="2400" dirty="0" smtClean="0"/>
          </a:p>
          <a:p>
            <a:pPr algn="r"/>
            <a:r>
              <a:rPr lang="it-IT" sz="2400" dirty="0"/>
              <a:t>Papa Francesco, </a:t>
            </a:r>
            <a:r>
              <a:rPr lang="it-IT" sz="2400" dirty="0" smtClean="0"/>
              <a:t>Meditazione mattutina nella Cappella della </a:t>
            </a:r>
            <a:r>
              <a:rPr lang="it-IT" sz="2400" i="1" dirty="0" smtClean="0"/>
              <a:t>Domus Sanctae Marthae </a:t>
            </a:r>
            <a:r>
              <a:rPr lang="it-IT" sz="2400" dirty="0" smtClean="0"/>
              <a:t>Lunedì</a:t>
            </a:r>
            <a:r>
              <a:rPr lang="it-IT" sz="2400" dirty="0"/>
              <a:t>, 14 ottobre 2013</a:t>
            </a:r>
          </a:p>
          <a:p>
            <a:pPr algn="r"/>
            <a:endParaRPr lang="it-IT" sz="2400" dirty="0"/>
          </a:p>
        </p:txBody>
      </p:sp>
      <p:pic>
        <p:nvPicPr>
          <p:cNvPr id="6" name="Immagine 5" descr="https://upload.wikimedia.org/wikipedia/commons/6/65/Fl-_304_Biblia_de_Cervera%2C_Jonas.jpg"/>
          <p:cNvPicPr/>
          <p:nvPr/>
        </p:nvPicPr>
        <p:blipFill rotWithShape="1">
          <a:blip r:embed="rId2">
            <a:extLst>
              <a:ext uri="{28A0092B-C50C-407E-A947-70E740481C1C}">
                <a14:useLocalDpi xmlns:a14="http://schemas.microsoft.com/office/drawing/2010/main" val="0"/>
              </a:ext>
            </a:extLst>
          </a:blip>
          <a:srcRect l="4497" t="3976" b="12538"/>
          <a:stretch/>
        </p:blipFill>
        <p:spPr bwMode="auto">
          <a:xfrm>
            <a:off x="7960933" y="759666"/>
            <a:ext cx="3984323" cy="5321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899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909710" y="355595"/>
            <a:ext cx="5568574" cy="5632311"/>
          </a:xfrm>
          <a:prstGeom prst="rect">
            <a:avLst/>
          </a:prstGeom>
        </p:spPr>
        <p:txBody>
          <a:bodyPr wrap="square">
            <a:spAutoFit/>
          </a:bodyPr>
          <a:lstStyle/>
          <a:p>
            <a:r>
              <a:rPr lang="it-IT" dirty="0">
                <a:latin typeface="Arial" panose="020B0604020202020204" pitchFamily="34" charset="0"/>
                <a:ea typeface="Calibri" panose="020F0502020204030204" pitchFamily="34" charset="0"/>
              </a:rPr>
              <a:t>«</a:t>
            </a:r>
            <a:r>
              <a:rPr lang="it-IT" i="1" dirty="0">
                <a:latin typeface="Arial" panose="020B0604020202020204" pitchFamily="34" charset="0"/>
                <a:ea typeface="Calibri" panose="020F0502020204030204" pitchFamily="34" charset="0"/>
              </a:rPr>
              <a:t>Ho costantemente cercato di fare coincidere i fatti narrati con l’espressione, la scrittura con l’occhio e con l’orecchio, rifiutando qualunque modulo che mi apparisse parziale, astratto o intuitivo, cioè non completo e assoluto. Non ho rinunciato a nessun materiale linguistico disponibile perché sono partito dall’obiettiva sicurezza che i luoghi della mia narrazione – luoghi topografici ma soprattutto luoghi del testo – restino un fondamentale punto d’incontro e filtraggio delle lingue del mondo. Naturalmente, ogni volta che ho adoperato neologismi o semantiche inedite mi sono preoccupato di fornire immediatamente il corrispettivo metaforico, di scrivere, riscrivere, rifondare il periodo e ‘mirare’ il vocabolo finché non giudicavo d’avere raggiunto l’espressione completa: fino al momento in cui guadagnavo la certezza che il risultato ottenuto fosse quello giusto e definitivo, che la totalità lessicale, sintattica e semantica fosse realizzata, che, sulla pagina finita, la scrittura ‘parlasse’</a:t>
            </a:r>
            <a:r>
              <a:rPr lang="it-IT" dirty="0">
                <a:latin typeface="Arial" panose="020B0604020202020204" pitchFamily="34" charset="0"/>
                <a:ea typeface="Calibri" panose="020F0502020204030204" pitchFamily="34" charset="0"/>
              </a:rPr>
              <a:t>»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723" y="1112565"/>
            <a:ext cx="2841674" cy="4118369"/>
          </a:xfrm>
          <a:prstGeom prst="rect">
            <a:avLst/>
          </a:prstGeom>
        </p:spPr>
      </p:pic>
    </p:spTree>
    <p:extLst>
      <p:ext uri="{BB962C8B-B14F-4D97-AF65-F5344CB8AC3E}">
        <p14:creationId xmlns:p14="http://schemas.microsoft.com/office/powerpoint/2010/main" val="3033490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168812" y="349854"/>
            <a:ext cx="11863531" cy="1754326"/>
          </a:xfrm>
          <a:prstGeom prst="rect">
            <a:avLst/>
          </a:prstGeom>
        </p:spPr>
        <p:txBody>
          <a:bodyPr wrap="square">
            <a:spAutoFit/>
          </a:bodyPr>
          <a:lstStyle/>
          <a:p>
            <a:r>
              <a:rPr lang="it-IT" dirty="0">
                <a:latin typeface="Arial" panose="020B0604020202020204" pitchFamily="34" charset="0"/>
                <a:ea typeface="Calibri" panose="020F0502020204030204" pitchFamily="34" charset="0"/>
              </a:rPr>
              <a:t>La narrazione copre un arco temporale di soli cinque giorni, dal 4 all'8 ottobre 1943, ma numerose digressioni sotto forma di </a:t>
            </a:r>
            <a:r>
              <a:rPr lang="it-IT" i="1" dirty="0">
                <a:latin typeface="Arial" panose="020B0604020202020204" pitchFamily="34" charset="0"/>
                <a:ea typeface="Calibri" panose="020F0502020204030204" pitchFamily="34" charset="0"/>
              </a:rPr>
              <a:t>flashback</a:t>
            </a:r>
            <a:r>
              <a:rPr lang="it-IT" dirty="0">
                <a:latin typeface="Arial" panose="020B0604020202020204" pitchFamily="34" charset="0"/>
                <a:ea typeface="Calibri" panose="020F0502020204030204" pitchFamily="34" charset="0"/>
              </a:rPr>
              <a:t> raccontano episodi precedenti. La trama è molto complicata: il marinaio Andrea (‘Ndrja) Cambria dopo l’armistizio dell’8 settembre lascia la base navale di Napoli per tornare in Sicilia. Nei pressi di Praia a mare incontra delle donne (“femminote”) che contrabbandano sale, le quali gli raccontano che è impossibile trovare un passaggio per la Sicilia perché gli angloame­ricani hanno affondato tutte le imbarcazioni, i ferribò (</a:t>
            </a:r>
            <a:r>
              <a:rPr lang="it-IT" i="1" dirty="0">
                <a:latin typeface="Arial" panose="020B0604020202020204" pitchFamily="34" charset="0"/>
                <a:ea typeface="Calibri" panose="020F0502020204030204" pitchFamily="34" charset="0"/>
              </a:rPr>
              <a:t>ferry boat</a:t>
            </a:r>
            <a:r>
              <a:rPr lang="it-IT" dirty="0">
                <a:latin typeface="Arial" panose="020B0604020202020204" pitchFamily="34" charset="0"/>
                <a:ea typeface="Calibri" panose="020F0502020204030204" pitchFamily="34" charset="0"/>
              </a:rPr>
              <a:t>) in servizio da e per Messina. </a:t>
            </a:r>
            <a:endParaRPr lang="it-IT" dirty="0"/>
          </a:p>
        </p:txBody>
      </p:sp>
      <p:sp>
        <p:nvSpPr>
          <p:cNvPr id="4" name="Rettangolo 3"/>
          <p:cNvSpPr/>
          <p:nvPr/>
        </p:nvSpPr>
        <p:spPr>
          <a:xfrm>
            <a:off x="168812" y="2257509"/>
            <a:ext cx="11746523" cy="3970318"/>
          </a:xfrm>
          <a:prstGeom prst="rect">
            <a:avLst/>
          </a:prstGeom>
        </p:spPr>
        <p:txBody>
          <a:bodyPr wrap="square">
            <a:spAutoFit/>
          </a:bodyPr>
          <a:lstStyle/>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Il sole tramontò quattro volte sul suo viaggio e alla fine del quarto giorno, che era il quattro di ottobre del millenovecentoquarantatre, il marinaio, nocchiero semplice della fu regia Marina ’Ndrja Cambrìa arrivò al paese delle Femmine, sui mari dello scill’e cariddi.</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Imbruniva a vista d’occhio e un filo di ventilazione alitava dal mare in rema sul basso promontorio. Per tutto quel giorno il mare si era allisciato ancora alla grande calmerìa di scirocco che durava, senza mutamento alcuno, sino dalla partenza da Napoli: levante, ponente e levante, ieri, oggi, domani e quello sventolio flacco flacco dell’onda grigia, d’argento o di ferro, ripetuta a perdita d’occhio.</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Solo da alcune ore, anche se lo scirocco era sempre quello e anzi aveva infocato la posta, aveva cominciato sotto sotto ad allionirsi. Era stato naturalmente nel farsi da mare rema, intrigato e invelenito alle prime tormentose serpentine di spurghi e di rifiuti, simili a gigantesche murene che egli, col suo occhio di conoscitore, andava scandagliando dal colore diverso, come di pietra muschiata, gelido e rabbrividente. Era stato, perciò, dopo che le Isole erano scomparse alla sua vista dietro Capo Milazzo, e Stromboli, Vulcano, Lipari, che intravvedeva per la prima volta distanti e da terra, dopo averle viste sempre dalla palamitara, salendo per il Golfo dell’Aria, sembravano vaporare nel sole come carcasse di balene cadute in bonaccia</a:t>
            </a:r>
            <a:r>
              <a:rPr lang="it-IT" b="1" dirty="0" smtClean="0">
                <a:solidFill>
                  <a:schemeClr val="accent6">
                    <a:lumMod val="50000"/>
                  </a:schemeClr>
                </a:solidFill>
                <a:latin typeface="Times New Roman" panose="02020603050405020304" pitchFamily="18" charset="0"/>
                <a:ea typeface="Times New Roman" panose="02020603050405020304" pitchFamily="18" charset="0"/>
              </a:rPr>
              <a:t>.</a:t>
            </a:r>
            <a:endParaRPr lang="it-IT" b="1" dirty="0">
              <a:solidFill>
                <a:schemeClr val="accent6">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361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3" name="Rettangolo 2"/>
          <p:cNvSpPr/>
          <p:nvPr/>
        </p:nvSpPr>
        <p:spPr>
          <a:xfrm>
            <a:off x="-14068" y="0"/>
            <a:ext cx="12323299" cy="7294305"/>
          </a:xfrm>
          <a:prstGeom prst="rect">
            <a:avLst/>
          </a:prstGeom>
        </p:spPr>
        <p:txBody>
          <a:bodyPr wrap="square">
            <a:spAutoFit/>
          </a:bodyPr>
          <a:lstStyle/>
          <a:p>
            <a:pPr indent="269875" algn="just"/>
            <a:r>
              <a:rPr lang="it-IT" b="1" dirty="0">
                <a:solidFill>
                  <a:schemeClr val="accent6">
                    <a:lumMod val="50000"/>
                  </a:schemeClr>
                </a:solidFill>
                <a:latin typeface="Times New Roman" panose="02020603050405020304" pitchFamily="18" charset="0"/>
                <a:ea typeface="Times New Roman" panose="02020603050405020304" pitchFamily="18" charset="0"/>
              </a:rPr>
              <a:t>Intanto che camminava verso la punta del promontorio </a:t>
            </a:r>
            <a:r>
              <a:rPr lang="it-IT" b="1" dirty="0" err="1">
                <a:solidFill>
                  <a:schemeClr val="accent6">
                    <a:lumMod val="50000"/>
                  </a:schemeClr>
                </a:solidFill>
                <a:latin typeface="Times New Roman" panose="02020603050405020304" pitchFamily="18" charset="0"/>
                <a:ea typeface="Times New Roman" panose="02020603050405020304" pitchFamily="18" charset="0"/>
              </a:rPr>
              <a:t>femminoto</a:t>
            </a:r>
            <a:r>
              <a:rPr lang="it-IT" b="1" dirty="0">
                <a:solidFill>
                  <a:schemeClr val="accent6">
                    <a:lumMod val="50000"/>
                  </a:schemeClr>
                </a:solidFill>
                <a:latin typeface="Times New Roman" panose="02020603050405020304" pitchFamily="18" charset="0"/>
                <a:ea typeface="Times New Roman" panose="02020603050405020304" pitchFamily="18" charset="0"/>
              </a:rPr>
              <a:t>, il cielo davanti a lui sullo Stretto passava dall’ardente imporporato a una caligine di guizzi catramosi. Quando s’affacciò sul mare, e ancora si vedeva chiaro per dei barbagli madreperlacei dell’aria, la notte senza luna sopraggiunse di colpo, con quel repentino e temporalesco passare dalla luce all’oscurità con cui cadono, anche nella più chiara estate, le notti di luna mancante. Nuvolaglie fumose, come rotolassero giù dalle cime dell’Aspromonte e dell’</a:t>
            </a:r>
            <a:r>
              <a:rPr lang="it-IT" b="1" dirty="0" err="1">
                <a:solidFill>
                  <a:schemeClr val="accent6">
                    <a:lumMod val="50000"/>
                  </a:schemeClr>
                </a:solidFill>
                <a:latin typeface="Times New Roman" panose="02020603050405020304" pitchFamily="18" charset="0"/>
                <a:ea typeface="Times New Roman" panose="02020603050405020304" pitchFamily="18" charset="0"/>
              </a:rPr>
              <a:t>Antinnammare</a:t>
            </a:r>
            <a:r>
              <a:rPr lang="it-IT" b="1" dirty="0">
                <a:solidFill>
                  <a:schemeClr val="accent6">
                    <a:lumMod val="50000"/>
                  </a:schemeClr>
                </a:solidFill>
                <a:latin typeface="Times New Roman" panose="02020603050405020304" pitchFamily="18" charset="0"/>
                <a:ea typeface="Times New Roman" panose="02020603050405020304" pitchFamily="18" charset="0"/>
              </a:rPr>
              <a:t>, avevano sommerso e livellato, in un solo nero miscuglio, il varco aperto fra le due sponde</a:t>
            </a:r>
            <a:r>
              <a:rPr lang="it-IT" b="1" dirty="0" smtClean="0">
                <a:solidFill>
                  <a:schemeClr val="accent6">
                    <a:lumMod val="50000"/>
                  </a:schemeClr>
                </a:solidFill>
                <a:latin typeface="Times New Roman" panose="02020603050405020304" pitchFamily="18" charset="0"/>
                <a:ea typeface="Times New Roman" panose="02020603050405020304" pitchFamily="18" charset="0"/>
              </a:rPr>
              <a:t>. Qualcosa</a:t>
            </a:r>
            <a:r>
              <a:rPr lang="it-IT" b="1" dirty="0">
                <a:solidFill>
                  <a:schemeClr val="accent6">
                    <a:lumMod val="50000"/>
                  </a:schemeClr>
                </a:solidFill>
                <a:latin typeface="Times New Roman" panose="02020603050405020304" pitchFamily="18" charset="0"/>
                <a:ea typeface="Times New Roman" panose="02020603050405020304" pitchFamily="18" charset="0"/>
              </a:rPr>
              <a:t>, in Sicilia, che per la coloritura violacea riflessa dall’acqua, sembrava una grande </a:t>
            </a:r>
            <a:r>
              <a:rPr lang="it-IT" b="1" dirty="0" err="1">
                <a:solidFill>
                  <a:schemeClr val="accent6">
                    <a:lumMod val="50000"/>
                  </a:schemeClr>
                </a:solidFill>
                <a:latin typeface="Times New Roman" panose="02020603050405020304" pitchFamily="18" charset="0"/>
                <a:ea typeface="Times New Roman" panose="02020603050405020304" pitchFamily="18" charset="0"/>
              </a:rPr>
              <a:t>troffa</a:t>
            </a:r>
            <a:r>
              <a:rPr lang="it-IT" b="1" dirty="0">
                <a:solidFill>
                  <a:schemeClr val="accent6">
                    <a:lumMod val="50000"/>
                  </a:schemeClr>
                </a:solidFill>
                <a:latin typeface="Times New Roman" panose="02020603050405020304" pitchFamily="18" charset="0"/>
                <a:ea typeface="Times New Roman" panose="02020603050405020304" pitchFamily="18" charset="0"/>
              </a:rPr>
              <a:t> di buganvillea pendente sulla linea dei due mari, brillò per un attimo dal mezzo della nuvolaglia, poi il brillio cessò e lo seguì un risplendere breve </a:t>
            </a:r>
            <a:r>
              <a:rPr lang="it-IT" b="1" dirty="0" err="1">
                <a:solidFill>
                  <a:schemeClr val="accent6">
                    <a:lumMod val="50000"/>
                  </a:schemeClr>
                </a:solidFill>
                <a:latin typeface="Times New Roman" panose="02020603050405020304" pitchFamily="18" charset="0"/>
                <a:ea typeface="Times New Roman" panose="02020603050405020304" pitchFamily="18" charset="0"/>
              </a:rPr>
              <a:t>breve</a:t>
            </a:r>
            <a:r>
              <a:rPr lang="it-IT" b="1" dirty="0">
                <a:solidFill>
                  <a:schemeClr val="accent6">
                    <a:lumMod val="50000"/>
                  </a:schemeClr>
                </a:solidFill>
                <a:latin typeface="Times New Roman" panose="02020603050405020304" pitchFamily="18" charset="0"/>
                <a:ea typeface="Times New Roman" panose="02020603050405020304" pitchFamily="18" charset="0"/>
              </a:rPr>
              <a:t> e bianco di pietra, e allora, nel momento in cui spariva nella </a:t>
            </a:r>
            <a:r>
              <a:rPr lang="it-IT" b="1" dirty="0" err="1">
                <a:solidFill>
                  <a:schemeClr val="accent6">
                    <a:lumMod val="50000"/>
                  </a:schemeClr>
                </a:solidFill>
                <a:latin typeface="Times New Roman" panose="02020603050405020304" pitchFamily="18" charset="0"/>
                <a:ea typeface="Times New Roman" panose="02020603050405020304" pitchFamily="18" charset="0"/>
              </a:rPr>
              <a:t>fumèa</a:t>
            </a:r>
            <a:r>
              <a:rPr lang="it-IT" b="1" dirty="0">
                <a:solidFill>
                  <a:schemeClr val="accent6">
                    <a:lumMod val="50000"/>
                  </a:schemeClr>
                </a:solidFill>
                <a:latin typeface="Times New Roman" panose="02020603050405020304" pitchFamily="18" charset="0"/>
                <a:ea typeface="Times New Roman" panose="02020603050405020304" pitchFamily="18" charset="0"/>
              </a:rPr>
              <a:t>, riconobbe lo sperone corallino che dalla loro marina s’appruava, quasi al mezzo, come per spartirli, fra Tirreno e Jonio.</a:t>
            </a:r>
          </a:p>
          <a:p>
            <a:pPr indent="269875" algn="just"/>
            <a:r>
              <a:rPr lang="it-IT" b="1" dirty="0">
                <a:solidFill>
                  <a:schemeClr val="accent6">
                    <a:lumMod val="50000"/>
                  </a:schemeClr>
                </a:solidFill>
                <a:latin typeface="Times New Roman" panose="02020603050405020304" pitchFamily="18" charset="0"/>
                <a:ea typeface="Times New Roman" panose="02020603050405020304" pitchFamily="18" charset="0"/>
              </a:rPr>
              <a:t>Su quella punta abitava il loro Delegato di Spiaggia, in una casipola a cubo, che era una via di mezzo fra la cabina di bastimento e la garitta della sentinella. Lo sperone serviva per consigli e conversari; serviva pure da osservatorio sul </a:t>
            </a:r>
            <a:r>
              <a:rPr lang="it-IT" b="1" dirty="0" err="1">
                <a:solidFill>
                  <a:schemeClr val="accent6">
                    <a:lumMod val="50000"/>
                  </a:schemeClr>
                </a:solidFill>
                <a:latin typeface="Times New Roman" panose="02020603050405020304" pitchFamily="18" charset="0"/>
                <a:ea typeface="Times New Roman" panose="02020603050405020304" pitchFamily="18" charset="0"/>
              </a:rPr>
              <a:t>duemari</a:t>
            </a:r>
            <a:r>
              <a:rPr lang="it-IT" b="1" dirty="0">
                <a:solidFill>
                  <a:schemeClr val="accent6">
                    <a:lumMod val="50000"/>
                  </a:schemeClr>
                </a:solidFill>
                <a:latin typeface="Times New Roman" panose="02020603050405020304" pitchFamily="18" charset="0"/>
                <a:ea typeface="Times New Roman" panose="02020603050405020304" pitchFamily="18" charset="0"/>
              </a:rPr>
              <a:t> durante la passa, quando il sorteggio gli assegnava la posta ravvicinata </a:t>
            </a:r>
            <a:r>
              <a:rPr lang="it-IT" b="1" dirty="0" err="1">
                <a:solidFill>
                  <a:schemeClr val="accent6">
                    <a:lumMod val="50000"/>
                  </a:schemeClr>
                </a:solidFill>
                <a:latin typeface="Times New Roman" panose="02020603050405020304" pitchFamily="18" charset="0"/>
                <a:ea typeface="Times New Roman" panose="02020603050405020304" pitchFamily="18" charset="0"/>
              </a:rPr>
              <a:t>rivariva</a:t>
            </a:r>
            <a:r>
              <a:rPr lang="it-IT" b="1" dirty="0">
                <a:solidFill>
                  <a:schemeClr val="accent6">
                    <a:lumMod val="50000"/>
                  </a:schemeClr>
                </a:solidFill>
                <a:latin typeface="Times New Roman" panose="02020603050405020304" pitchFamily="18" charset="0"/>
                <a:ea typeface="Times New Roman" panose="02020603050405020304" pitchFamily="18" charset="0"/>
              </a:rPr>
              <a:t>, nella quale non avevano mare sufficiente per piazzarvi la feluca dal cui albero l’</a:t>
            </a:r>
            <a:r>
              <a:rPr lang="it-IT" b="1" dirty="0" err="1">
                <a:solidFill>
                  <a:schemeClr val="accent6">
                    <a:lumMod val="50000"/>
                  </a:schemeClr>
                </a:solidFill>
                <a:latin typeface="Times New Roman" panose="02020603050405020304" pitchFamily="18" charset="0"/>
                <a:ea typeface="Times New Roman" panose="02020603050405020304" pitchFamily="18" charset="0"/>
              </a:rPr>
              <a:t>intinnere</a:t>
            </a:r>
            <a:r>
              <a:rPr lang="it-IT" b="1" dirty="0">
                <a:solidFill>
                  <a:schemeClr val="accent6">
                    <a:lumMod val="50000"/>
                  </a:schemeClr>
                </a:solidFill>
                <a:latin typeface="Times New Roman" panose="02020603050405020304" pitchFamily="18" charset="0"/>
                <a:ea typeface="Times New Roman" panose="02020603050405020304" pitchFamily="18" charset="0"/>
              </a:rPr>
              <a:t> scandagliava in circolo il primo appalesarsi di spada, sicché s’imponeva uno scaglionamento di guardie a terra ed era anche allo </a:t>
            </a:r>
            <a:r>
              <a:rPr lang="it-IT" b="1" dirty="0" err="1">
                <a:solidFill>
                  <a:schemeClr val="accent6">
                    <a:lumMod val="50000"/>
                  </a:schemeClr>
                </a:solidFill>
                <a:latin typeface="Times New Roman" panose="02020603050405020304" pitchFamily="18" charset="0"/>
                <a:ea typeface="Times New Roman" panose="02020603050405020304" pitchFamily="18" charset="0"/>
              </a:rPr>
              <a:t>sbracciamento</a:t>
            </a:r>
            <a:r>
              <a:rPr lang="it-IT" b="1" dirty="0">
                <a:solidFill>
                  <a:schemeClr val="accent6">
                    <a:lumMod val="50000"/>
                  </a:schemeClr>
                </a:solidFill>
                <a:latin typeface="Times New Roman" panose="02020603050405020304" pitchFamily="18" charset="0"/>
                <a:ea typeface="Times New Roman" panose="02020603050405020304" pitchFamily="18" charset="0"/>
              </a:rPr>
              <a:t> o </a:t>
            </a:r>
            <a:r>
              <a:rPr lang="it-IT" b="1" dirty="0" err="1">
                <a:solidFill>
                  <a:schemeClr val="accent6">
                    <a:lumMod val="50000"/>
                  </a:schemeClr>
                </a:solidFill>
                <a:latin typeface="Times New Roman" panose="02020603050405020304" pitchFamily="18" charset="0"/>
                <a:ea typeface="Times New Roman" panose="02020603050405020304" pitchFamily="18" charset="0"/>
              </a:rPr>
              <a:t>scappellamento</a:t>
            </a:r>
            <a:r>
              <a:rPr lang="it-IT" b="1" dirty="0">
                <a:solidFill>
                  <a:schemeClr val="accent6">
                    <a:lumMod val="50000"/>
                  </a:schemeClr>
                </a:solidFill>
                <a:latin typeface="Times New Roman" panose="02020603050405020304" pitchFamily="18" charset="0"/>
                <a:ea typeface="Times New Roman" panose="02020603050405020304" pitchFamily="18" charset="0"/>
              </a:rPr>
              <a:t> di queste vedette, che il </a:t>
            </a:r>
            <a:r>
              <a:rPr lang="it-IT" b="1" dirty="0" err="1">
                <a:solidFill>
                  <a:schemeClr val="accent6">
                    <a:lumMod val="50000"/>
                  </a:schemeClr>
                </a:solidFill>
                <a:latin typeface="Times New Roman" panose="02020603050405020304" pitchFamily="18" charset="0"/>
                <a:ea typeface="Times New Roman" panose="02020603050405020304" pitchFamily="18" charset="0"/>
              </a:rPr>
              <a:t>filere</a:t>
            </a:r>
            <a:r>
              <a:rPr lang="it-IT" b="1" dirty="0">
                <a:solidFill>
                  <a:schemeClr val="accent6">
                    <a:lumMod val="50000"/>
                  </a:schemeClr>
                </a:solidFill>
                <a:latin typeface="Times New Roman" panose="02020603050405020304" pitchFamily="18" charset="0"/>
                <a:ea typeface="Times New Roman" panose="02020603050405020304" pitchFamily="18" charset="0"/>
              </a:rPr>
              <a:t> sull’</a:t>
            </a:r>
            <a:r>
              <a:rPr lang="it-IT" b="1" dirty="0" err="1">
                <a:solidFill>
                  <a:schemeClr val="accent6">
                    <a:lumMod val="50000"/>
                  </a:schemeClr>
                </a:solidFill>
                <a:latin typeface="Times New Roman" panose="02020603050405020304" pitchFamily="18" charset="0"/>
                <a:ea typeface="Times New Roman" panose="02020603050405020304" pitchFamily="18" charset="0"/>
              </a:rPr>
              <a:t>ontro</a:t>
            </a:r>
            <a:r>
              <a:rPr lang="it-IT" b="1" dirty="0">
                <a:solidFill>
                  <a:schemeClr val="accent6">
                    <a:lumMod val="50000"/>
                  </a:schemeClr>
                </a:solidFill>
                <a:latin typeface="Times New Roman" panose="02020603050405020304" pitchFamily="18" charset="0"/>
                <a:ea typeface="Times New Roman" panose="02020603050405020304" pitchFamily="18" charset="0"/>
              </a:rPr>
              <a:t> spiava, tutt’occhi, per avere avvisaglia d’animale che s’appropinquava. ’Ndrja Cambrìa vedeva così la notte, una notte doppiamente tenebrosa, per oscuramento di guerra e difetto di luna, rovesciarsi fra lui e quell’ultimo passo di poche miglia marine che gli restava da fare, per giungere al termine del suo viaggio: che era Cariddi, una quarantina di case a </a:t>
            </a:r>
            <a:r>
              <a:rPr lang="it-IT" b="1" dirty="0" err="1">
                <a:solidFill>
                  <a:schemeClr val="accent6">
                    <a:lumMod val="50000"/>
                  </a:schemeClr>
                </a:solidFill>
                <a:latin typeface="Times New Roman" panose="02020603050405020304" pitchFamily="18" charset="0"/>
                <a:ea typeface="Times New Roman" panose="02020603050405020304" pitchFamily="18" charset="0"/>
              </a:rPr>
              <a:t>testaditenaglia</a:t>
            </a:r>
            <a:r>
              <a:rPr lang="it-IT" b="1" dirty="0">
                <a:solidFill>
                  <a:schemeClr val="accent6">
                    <a:lumMod val="50000"/>
                  </a:schemeClr>
                </a:solidFill>
                <a:latin typeface="Times New Roman" panose="02020603050405020304" pitchFamily="18" charset="0"/>
                <a:ea typeface="Times New Roman" panose="02020603050405020304" pitchFamily="18" charset="0"/>
              </a:rPr>
              <a:t> dietro lo sperone, in quella nuvolaglia nera, </a:t>
            </a:r>
            <a:r>
              <a:rPr lang="it-IT" b="1" dirty="0" err="1">
                <a:solidFill>
                  <a:schemeClr val="accent6">
                    <a:lumMod val="50000"/>
                  </a:schemeClr>
                </a:solidFill>
                <a:latin typeface="Times New Roman" panose="02020603050405020304" pitchFamily="18" charset="0"/>
                <a:ea typeface="Times New Roman" panose="02020603050405020304" pitchFamily="18" charset="0"/>
              </a:rPr>
              <a:t>visavì</a:t>
            </a:r>
            <a:r>
              <a:rPr lang="it-IT" b="1" dirty="0">
                <a:solidFill>
                  <a:schemeClr val="accent6">
                    <a:lumMod val="50000"/>
                  </a:schemeClr>
                </a:solidFill>
                <a:latin typeface="Times New Roman" panose="02020603050405020304" pitchFamily="18" charset="0"/>
                <a:ea typeface="Times New Roman" panose="02020603050405020304" pitchFamily="18" charset="0"/>
              </a:rPr>
              <a:t> con Scilla sulla linea dei due mari. E intanto che la notte s’inondava sempre più per Tirreno, mangiandosi il mare di sangue pestato come ci dilagasse dentro col suo nero inchiostro, e tratto </a:t>
            </a:r>
            <a:r>
              <a:rPr lang="it-IT" b="1" dirty="0" err="1">
                <a:solidFill>
                  <a:schemeClr val="accent6">
                    <a:lumMod val="50000"/>
                  </a:schemeClr>
                </a:solidFill>
                <a:latin typeface="Times New Roman" panose="02020603050405020304" pitchFamily="18" charset="0"/>
                <a:ea typeface="Times New Roman" panose="02020603050405020304" pitchFamily="18" charset="0"/>
              </a:rPr>
              <a:t>tratto</a:t>
            </a:r>
            <a:r>
              <a:rPr lang="it-IT" b="1" dirty="0">
                <a:solidFill>
                  <a:schemeClr val="accent6">
                    <a:lumMod val="50000"/>
                  </a:schemeClr>
                </a:solidFill>
                <a:latin typeface="Times New Roman" panose="02020603050405020304" pitchFamily="18" charset="0"/>
                <a:ea typeface="Times New Roman" panose="02020603050405020304" pitchFamily="18" charset="0"/>
              </a:rPr>
              <a:t> sembrava accorciare la diagonale che si seguiva a occhio nudo fra lo sperone incontro a Scilla e quel punto di bassa caviglia calabrese dove si trovava, egli andava misurando, come una volta, stando a bordo all’</a:t>
            </a:r>
            <a:r>
              <a:rPr lang="it-IT" b="1" dirty="0" err="1">
                <a:solidFill>
                  <a:schemeClr val="accent6">
                    <a:lumMod val="50000"/>
                  </a:schemeClr>
                </a:solidFill>
                <a:latin typeface="Times New Roman" panose="02020603050405020304" pitchFamily="18" charset="0"/>
                <a:ea typeface="Times New Roman" panose="02020603050405020304" pitchFamily="18" charset="0"/>
              </a:rPr>
              <a:t>ontro</a:t>
            </a:r>
            <a:r>
              <a:rPr lang="it-IT" b="1" dirty="0">
                <a:solidFill>
                  <a:schemeClr val="accent6">
                    <a:lumMod val="50000"/>
                  </a:schemeClr>
                </a:solidFill>
                <a:latin typeface="Times New Roman" panose="02020603050405020304" pitchFamily="18" charset="0"/>
                <a:ea typeface="Times New Roman" panose="02020603050405020304" pitchFamily="18" charset="0"/>
              </a:rPr>
              <a:t>, la brevità di quel passo di mare, remando una palella dietro l’altra: </a:t>
            </a:r>
            <a:r>
              <a:rPr lang="it-IT" b="1" dirty="0" err="1">
                <a:solidFill>
                  <a:schemeClr val="accent6">
                    <a:lumMod val="50000"/>
                  </a:schemeClr>
                </a:solidFill>
                <a:latin typeface="Times New Roman" panose="02020603050405020304" pitchFamily="18" charset="0"/>
                <a:ea typeface="Times New Roman" panose="02020603050405020304" pitchFamily="18" charset="0"/>
              </a:rPr>
              <a:t>oooh</a:t>
            </a:r>
            <a:r>
              <a:rPr lang="it-IT" b="1" dirty="0">
                <a:solidFill>
                  <a:schemeClr val="accent6">
                    <a:lumMod val="50000"/>
                  </a:schemeClr>
                </a:solidFill>
                <a:latin typeface="Times New Roman" panose="02020603050405020304" pitchFamily="18" charset="0"/>
                <a:ea typeface="Times New Roman" panose="02020603050405020304" pitchFamily="18" charset="0"/>
              </a:rPr>
              <a:t>…oh… </a:t>
            </a:r>
            <a:r>
              <a:rPr lang="it-IT" b="1" dirty="0" err="1">
                <a:solidFill>
                  <a:schemeClr val="accent6">
                    <a:lumMod val="50000"/>
                  </a:schemeClr>
                </a:solidFill>
                <a:latin typeface="Times New Roman" panose="02020603050405020304" pitchFamily="18" charset="0"/>
                <a:ea typeface="Times New Roman" panose="02020603050405020304" pitchFamily="18" charset="0"/>
              </a:rPr>
              <a:t>oooh</a:t>
            </a:r>
            <a:r>
              <a:rPr lang="it-IT" b="1" dirty="0">
                <a:solidFill>
                  <a:schemeClr val="accent6">
                    <a:lumMod val="50000"/>
                  </a:schemeClr>
                </a:solidFill>
                <a:latin typeface="Times New Roman" panose="02020603050405020304" pitchFamily="18" charset="0"/>
                <a:ea typeface="Times New Roman" panose="02020603050405020304" pitchFamily="18" charset="0"/>
              </a:rPr>
              <a:t>…oh… sul poco fiato dello spada agonizzante che smaniava, smaniava contempo che scappava, nuotando nel suo ultimo sangue, e dentro quel breve miglio era già morto: e le acque davanti al paese delle Femmine sentivano appena la punta della sua spada, perché, da Cariddi a lì, il suo era un salto solo nella morte.</a:t>
            </a:r>
          </a:p>
        </p:txBody>
      </p:sp>
    </p:spTree>
    <p:extLst>
      <p:ext uri="{BB962C8B-B14F-4D97-AF65-F5344CB8AC3E}">
        <p14:creationId xmlns:p14="http://schemas.microsoft.com/office/powerpoint/2010/main" val="562881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5" name="Rettangolo 4"/>
          <p:cNvSpPr/>
          <p:nvPr/>
        </p:nvSpPr>
        <p:spPr>
          <a:xfrm>
            <a:off x="446366" y="318517"/>
            <a:ext cx="6868834" cy="5355312"/>
          </a:xfrm>
          <a:prstGeom prst="rect">
            <a:avLst/>
          </a:prstGeom>
        </p:spPr>
        <p:txBody>
          <a:bodyPr wrap="square">
            <a:spAutoFit/>
          </a:bodyPr>
          <a:lstStyle/>
          <a:p>
            <a:pPr indent="269875" algn="just">
              <a:spcAft>
                <a:spcPts val="0"/>
              </a:spcAft>
            </a:pPr>
            <a:r>
              <a:rPr lang="it-IT" dirty="0">
                <a:latin typeface="Arial" panose="020B0604020202020204" pitchFamily="34" charset="0"/>
                <a:ea typeface="Calibri" panose="020F0502020204030204" pitchFamily="34" charset="0"/>
              </a:rPr>
              <a:t>Proseguendo allora lungo la costa, ‘Ndrja incontra due donne, madre e figlia, che fanno il bucato in riva al mare e un pescatore la cui barca è stata requisita dai tedeschi: viene indirizzato da loro ad altri personaggi ambigui, e prosegue la sua ricerca di un passaggio per mare, finché una femminota lo invita ad aiutarla a varare un'imbarcazione che teneva nascosta in casa, promettendogli in cambio di portarlo oltre lo Stretto. La femminota è Ciccina Circè, che durante la traversata si fa aiutare dai delfini (le “fere”) incantandoli con il suono di una campanella. La barca infine ap­proda alla costa siciliana proprio a Cariddi, il paese di Cambrìa, che torna a vedere il padre</a:t>
            </a:r>
            <a:r>
              <a:rPr lang="it-IT" dirty="0" smtClean="0">
                <a:latin typeface="Arial" panose="020B0604020202020204" pitchFamily="34" charset="0"/>
                <a:ea typeface="Calibri" panose="020F0502020204030204" pitchFamily="34" charset="0"/>
              </a:rPr>
              <a:t>.</a:t>
            </a:r>
          </a:p>
          <a:p>
            <a:r>
              <a:rPr lang="it-IT" dirty="0" smtClean="0">
                <a:effectLst/>
                <a:latin typeface="Arial" panose="020B0604020202020204" pitchFamily="34" charset="0"/>
                <a:ea typeface="Calibri" panose="020F0502020204030204" pitchFamily="34" charset="0"/>
              </a:rPr>
              <a:t>Dopo molte altre </a:t>
            </a:r>
            <a:r>
              <a:rPr lang="it-IT" dirty="0" smtClean="0">
                <a:effectLst/>
                <a:latin typeface="Arial" panose="020B0604020202020204" pitchFamily="34" charset="0"/>
                <a:ea typeface="Calibri" panose="020F0502020204030204" pitchFamily="34" charset="0"/>
                <a:cs typeface="Arial" panose="020B0604020202020204" pitchFamily="34" charset="0"/>
              </a:rPr>
              <a:t>peripezie, </a:t>
            </a:r>
            <a:r>
              <a:rPr lang="it-IT" dirty="0">
                <a:latin typeface="Arial" panose="020B0604020202020204" pitchFamily="34" charset="0"/>
                <a:cs typeface="Arial" panose="020B0604020202020204" pitchFamily="34" charset="0"/>
              </a:rPr>
              <a:t>il marinaio Cambrìa accetta di allenare una squadra di giovani rematori per una gara tra barche: l’al­lenamento prosegue fino a notte, quando la lancia si avvicina troppo ad una portaerei, da dove la sentinella fa partire un colpo d'avvertimento, che malauguratamente colpisce ‘Ndrja Cambrìa in mezzo agli occhi, ucciden­dolo sul colpo. Così termina il romanzo, con l’acqua che si tinge ancora una volta di rosso, come era stato in occasione della morte dell’Orca</a:t>
            </a:r>
            <a:r>
              <a:rPr lang="it-IT" dirty="0" smtClean="0">
                <a:latin typeface="Arial" panose="020B0604020202020204" pitchFamily="34" charset="0"/>
                <a:cs typeface="Arial" panose="020B0604020202020204" pitchFamily="34" charset="0"/>
              </a:rPr>
              <a:t>.</a:t>
            </a:r>
            <a:endParaRPr lang="it-IT" dirty="0">
              <a:effectLst/>
              <a:latin typeface="Arial" panose="020B0604020202020204" pitchFamily="34" charset="0"/>
              <a:ea typeface="Calibri" panose="020F0502020204030204" pitchFamily="34"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841" y="0"/>
            <a:ext cx="4150159" cy="6352410"/>
          </a:xfrm>
          <a:prstGeom prst="rect">
            <a:avLst/>
          </a:prstGeom>
        </p:spPr>
      </p:pic>
    </p:spTree>
    <p:extLst>
      <p:ext uri="{BB962C8B-B14F-4D97-AF65-F5344CB8AC3E}">
        <p14:creationId xmlns:p14="http://schemas.microsoft.com/office/powerpoint/2010/main" val="3598318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ou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182880" y="412250"/>
            <a:ext cx="11648049" cy="5632311"/>
          </a:xfrm>
          <a:prstGeom prst="rect">
            <a:avLst/>
          </a:prstGeom>
        </p:spPr>
        <p:txBody>
          <a:bodyPr wrap="square">
            <a:spAutoFit/>
          </a:bodyPr>
          <a:lstStyle/>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Spuntava la luna da Malta, scoprendo in quel cielo, appena fuori dallo scill’e cariddi, banchi di nuvole bianchissime. Erano oramai a proravia della portaerei, quando la luna irraggiò in quelle profondità e sotto la corsa della lancia le acque scintillarono tenebrosamente. Di prua, nel mare veloce </a:t>
            </a:r>
            <a:r>
              <a:rPr lang="it-IT" b="1" dirty="0" err="1">
                <a:solidFill>
                  <a:schemeClr val="accent6">
                    <a:lumMod val="50000"/>
                  </a:schemeClr>
                </a:solidFill>
                <a:latin typeface="Times New Roman" panose="02020603050405020304" pitchFamily="18" charset="0"/>
                <a:ea typeface="Times New Roman" panose="02020603050405020304" pitchFamily="18" charset="0"/>
              </a:rPr>
              <a:t>veloce</a:t>
            </a:r>
            <a:r>
              <a:rPr lang="it-IT" b="1" dirty="0">
                <a:solidFill>
                  <a:schemeClr val="accent6">
                    <a:lumMod val="50000"/>
                  </a:schemeClr>
                </a:solidFill>
                <a:latin typeface="Times New Roman" panose="02020603050405020304" pitchFamily="18" charset="0"/>
                <a:ea typeface="Times New Roman" panose="02020603050405020304" pitchFamily="18" charset="0"/>
              </a:rPr>
              <a:t> che pigliavano, come una trapunta di luci, si sentì ancora il verso degli </a:t>
            </a:r>
            <a:r>
              <a:rPr lang="it-IT" b="1" dirty="0" err="1">
                <a:solidFill>
                  <a:schemeClr val="accent6">
                    <a:lumMod val="50000"/>
                  </a:schemeClr>
                </a:solidFill>
                <a:latin typeface="Times New Roman" panose="02020603050405020304" pitchFamily="18" charset="0"/>
                <a:ea typeface="Times New Roman" panose="02020603050405020304" pitchFamily="18" charset="0"/>
              </a:rPr>
              <a:t>albanelli</a:t>
            </a:r>
            <a:r>
              <a:rPr lang="it-IT" b="1" dirty="0">
                <a:solidFill>
                  <a:schemeClr val="accent6">
                    <a:lumMod val="50000"/>
                  </a:schemeClr>
                </a:solidFill>
                <a:latin typeface="Times New Roman" panose="02020603050405020304" pitchFamily="18" charset="0"/>
                <a:ea typeface="Times New Roman" panose="02020603050405020304" pitchFamily="18" charset="0"/>
              </a:rPr>
              <a:t>, che come al solito, pareva contempo lontano e vicino. E col verso degli </a:t>
            </a:r>
            <a:r>
              <a:rPr lang="it-IT" b="1" dirty="0" err="1">
                <a:solidFill>
                  <a:schemeClr val="accent6">
                    <a:lumMod val="50000"/>
                  </a:schemeClr>
                </a:solidFill>
                <a:latin typeface="Times New Roman" panose="02020603050405020304" pitchFamily="18" charset="0"/>
                <a:ea typeface="Times New Roman" panose="02020603050405020304" pitchFamily="18" charset="0"/>
              </a:rPr>
              <a:t>albanelli</a:t>
            </a:r>
            <a:r>
              <a:rPr lang="it-IT" b="1" dirty="0">
                <a:solidFill>
                  <a:schemeClr val="accent6">
                    <a:lumMod val="50000"/>
                  </a:schemeClr>
                </a:solidFill>
                <a:latin typeface="Times New Roman" panose="02020603050405020304" pitchFamily="18" charset="0"/>
                <a:ea typeface="Times New Roman" panose="02020603050405020304" pitchFamily="18" charset="0"/>
              </a:rPr>
              <a:t>, come se mirassero agli uccelli approfittando del chiarore di luna, si sentì da prora della portaerei, lo sparo della sentinella che risonò come graffiasse l’aria con uno strappo lamentoso.</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’Ndrja fece per alzare gli occhi alla immensa, allarmante fiancata della portaerei, e fu come se porgesse volontariamente la fronte alla pallottola, che gli scoppiò in mezzo agli occhi con una vampata che lo gettò per sempre nelle tenebre.</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La lancia ebbe come un contraccolpo, quando ’Ndrja cadde in avanti, quasi addosso a Masino, e poi, di seguito, sembrò sfuggire via dal mare che faceva </a:t>
            </a:r>
            <a:r>
              <a:rPr lang="it-IT" b="1" dirty="0" err="1">
                <a:solidFill>
                  <a:schemeClr val="accent6">
                    <a:lumMod val="50000"/>
                  </a:schemeClr>
                </a:solidFill>
                <a:latin typeface="Times New Roman" panose="02020603050405020304" pitchFamily="18" charset="0"/>
                <a:ea typeface="Times New Roman" panose="02020603050405020304" pitchFamily="18" charset="0"/>
              </a:rPr>
              <a:t>scintillìo</a:t>
            </a:r>
            <a:r>
              <a:rPr lang="it-IT" b="1" dirty="0">
                <a:solidFill>
                  <a:schemeClr val="accent6">
                    <a:lumMod val="50000"/>
                  </a:schemeClr>
                </a:solidFill>
                <a:latin typeface="Times New Roman" panose="02020603050405020304" pitchFamily="18" charset="0"/>
                <a:ea typeface="Times New Roman" panose="02020603050405020304" pitchFamily="18" charset="0"/>
              </a:rPr>
              <a:t> e smorzarsi in un subbuglio di remi, allo scuro.</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Per un momento, fu un gran silenzio, come se fossero morti tutti con ’Ndrja. Poi Masino piegato all’indietro, cercò ’Ndrja con la mano, sentì il sangue in mezzo agli occhi, gli tastò gli occhi con le dita insanguinate e allora scoppiò a piangere:</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«’Ndrja… ’Ndrja…» chiamò.</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«Morì? Morì ’Ndrja?» </a:t>
            </a:r>
            <a:r>
              <a:rPr lang="it-IT" b="1" dirty="0" err="1">
                <a:solidFill>
                  <a:schemeClr val="accent6">
                    <a:lumMod val="50000"/>
                  </a:schemeClr>
                </a:solidFill>
                <a:latin typeface="Times New Roman" panose="02020603050405020304" pitchFamily="18" charset="0"/>
                <a:ea typeface="Times New Roman" panose="02020603050405020304" pitchFamily="18" charset="0"/>
              </a:rPr>
              <a:t>singultarono</a:t>
            </a:r>
            <a:r>
              <a:rPr lang="it-IT" b="1" dirty="0">
                <a:solidFill>
                  <a:schemeClr val="accent6">
                    <a:lumMod val="50000"/>
                  </a:schemeClr>
                </a:solidFill>
                <a:latin typeface="Times New Roman" panose="02020603050405020304" pitchFamily="18" charset="0"/>
                <a:ea typeface="Times New Roman" panose="02020603050405020304" pitchFamily="18" charset="0"/>
              </a:rPr>
              <a:t> gli sbarbatelli. «’Ndrja, ’Ndrja, ’Ndrja…» lo chiamavano e singhiozzavano. Ma quanto a Masino, fu un momento e poi fu tutto un pensiero, quello di allontanarsi di là, sulla stessa lancia dove si trovava, riportare ’Ndrja a casa, vogare, vogare, fare quella vogata di una diecina di miglia, riportare ’Ndrja a casa, sullo scill’e cariddi. Si rigirò agli sbarbatelli:</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a:t>
            </a:r>
            <a:r>
              <a:rPr lang="it-IT" b="1" dirty="0" err="1">
                <a:solidFill>
                  <a:schemeClr val="accent6">
                    <a:lumMod val="50000"/>
                  </a:schemeClr>
                </a:solidFill>
                <a:latin typeface="Times New Roman" panose="02020603050405020304" pitchFamily="18" charset="0"/>
                <a:ea typeface="Times New Roman" panose="02020603050405020304" pitchFamily="18" charset="0"/>
              </a:rPr>
              <a:t>Oooh</a:t>
            </a:r>
            <a:r>
              <a:rPr lang="it-IT" b="1" dirty="0">
                <a:solidFill>
                  <a:schemeClr val="accent6">
                    <a:lumMod val="50000"/>
                  </a:schemeClr>
                </a:solidFill>
                <a:latin typeface="Times New Roman" panose="02020603050405020304" pitchFamily="18" charset="0"/>
                <a:ea typeface="Times New Roman" panose="02020603050405020304" pitchFamily="18" charset="0"/>
              </a:rPr>
              <a:t>…oh… </a:t>
            </a:r>
            <a:r>
              <a:rPr lang="it-IT" b="1" dirty="0" err="1">
                <a:solidFill>
                  <a:schemeClr val="accent6">
                    <a:lumMod val="50000"/>
                  </a:schemeClr>
                </a:solidFill>
                <a:latin typeface="Times New Roman" panose="02020603050405020304" pitchFamily="18" charset="0"/>
                <a:ea typeface="Times New Roman" panose="02020603050405020304" pitchFamily="18" charset="0"/>
              </a:rPr>
              <a:t>Oooh</a:t>
            </a:r>
            <a:r>
              <a:rPr lang="it-IT" b="1" dirty="0">
                <a:solidFill>
                  <a:schemeClr val="accent6">
                    <a:lumMod val="50000"/>
                  </a:schemeClr>
                </a:solidFill>
                <a:latin typeface="Times New Roman" panose="02020603050405020304" pitchFamily="18" charset="0"/>
                <a:ea typeface="Times New Roman" panose="02020603050405020304" pitchFamily="18" charset="0"/>
              </a:rPr>
              <a:t>…oh…» e la lancia, pesante prima e poi sempre più leggera, ripigliò la corsa in avanti</a:t>
            </a:r>
            <a:r>
              <a:rPr lang="it-IT" b="1" dirty="0" smtClean="0">
                <a:solidFill>
                  <a:schemeClr val="accent6">
                    <a:lumMod val="50000"/>
                  </a:schemeClr>
                </a:solidFill>
                <a:latin typeface="Times New Roman" panose="02020603050405020304" pitchFamily="18" charset="0"/>
                <a:ea typeface="Times New Roman" panose="02020603050405020304" pitchFamily="18" charset="0"/>
              </a:rPr>
              <a:t>.</a:t>
            </a:r>
            <a:endParaRPr lang="it-IT" b="1" dirty="0">
              <a:solidFill>
                <a:schemeClr val="accent6">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2433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48553" y="174168"/>
            <a:ext cx="4955561" cy="5078313"/>
          </a:xfrm>
          <a:prstGeom prst="rect">
            <a:avLst/>
          </a:prstGeom>
        </p:spPr>
        <p:txBody>
          <a:bodyPr wrap="square">
            <a:spAutoFit/>
          </a:bodyPr>
          <a:lstStyle/>
          <a:p>
            <a:pPr indent="269875" algn="just">
              <a:spcAft>
                <a:spcPts val="0"/>
              </a:spcAft>
            </a:pPr>
            <a:endParaRPr lang="it-IT" dirty="0">
              <a:latin typeface="Times New Roman" panose="02020603050405020304" pitchFamily="18" charset="0"/>
              <a:ea typeface="Times New Roman" panose="02020603050405020304" pitchFamily="18" charset="0"/>
            </a:endParaRP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Masino pensò, pensava solo a portare ’Ndrja al </a:t>
            </a:r>
            <a:r>
              <a:rPr lang="it-IT" b="1" dirty="0" err="1">
                <a:solidFill>
                  <a:schemeClr val="accent6">
                    <a:lumMod val="50000"/>
                  </a:schemeClr>
                </a:solidFill>
                <a:latin typeface="Times New Roman" panose="02020603050405020304" pitchFamily="18" charset="0"/>
                <a:ea typeface="Times New Roman" panose="02020603050405020304" pitchFamily="18" charset="0"/>
              </a:rPr>
              <a:t>duemari</a:t>
            </a:r>
            <a:r>
              <a:rPr lang="it-IT" b="1" dirty="0">
                <a:solidFill>
                  <a:schemeClr val="accent6">
                    <a:lumMod val="50000"/>
                  </a:schemeClr>
                </a:solidFill>
                <a:latin typeface="Times New Roman" panose="02020603050405020304" pitchFamily="18" charset="0"/>
                <a:ea typeface="Times New Roman" panose="02020603050405020304" pitchFamily="18" charset="0"/>
              </a:rPr>
              <a:t>: solo quel pensiero sentiva, pungente, doloroso, dominante e commosso, nella sua mente. E con quel pensiero, gli pareva di speronare e scavare il mare davanti alla lancia, con quel pensiero barbaro, pietoso, lo riportava al loro mare.</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a:t>
            </a:r>
            <a:r>
              <a:rPr lang="it-IT" b="1" dirty="0" err="1">
                <a:solidFill>
                  <a:schemeClr val="accent6">
                    <a:lumMod val="50000"/>
                  </a:schemeClr>
                </a:solidFill>
                <a:latin typeface="Times New Roman" panose="02020603050405020304" pitchFamily="18" charset="0"/>
                <a:ea typeface="Times New Roman" panose="02020603050405020304" pitchFamily="18" charset="0"/>
              </a:rPr>
              <a:t>Oooh</a:t>
            </a:r>
            <a:r>
              <a:rPr lang="it-IT" b="1" dirty="0">
                <a:solidFill>
                  <a:schemeClr val="accent6">
                    <a:lumMod val="50000"/>
                  </a:schemeClr>
                </a:solidFill>
                <a:latin typeface="Times New Roman" panose="02020603050405020304" pitchFamily="18" charset="0"/>
                <a:ea typeface="Times New Roman" panose="02020603050405020304" pitchFamily="18" charset="0"/>
              </a:rPr>
              <a:t>…oh…» gridava: e gridava al mare medesimo, lui in persona spronava, speronava.</a:t>
            </a:r>
          </a:p>
          <a:p>
            <a:pPr indent="269875" algn="just">
              <a:spcAft>
                <a:spcPts val="0"/>
              </a:spcAft>
            </a:pPr>
            <a:r>
              <a:rPr lang="it-IT" b="1" dirty="0">
                <a:solidFill>
                  <a:schemeClr val="accent6">
                    <a:lumMod val="50000"/>
                  </a:schemeClr>
                </a:solidFill>
                <a:latin typeface="Times New Roman" panose="02020603050405020304" pitchFamily="18" charset="0"/>
                <a:ea typeface="Times New Roman" panose="02020603050405020304" pitchFamily="18" charset="0"/>
              </a:rPr>
              <a:t>Allo scuro si sentiva lo </a:t>
            </a:r>
            <a:r>
              <a:rPr lang="it-IT" b="1" dirty="0" err="1">
                <a:solidFill>
                  <a:schemeClr val="accent6">
                    <a:lumMod val="50000"/>
                  </a:schemeClr>
                </a:solidFill>
                <a:latin typeface="Times New Roman" panose="02020603050405020304" pitchFamily="18" charset="0"/>
                <a:ea typeface="Times New Roman" panose="02020603050405020304" pitchFamily="18" charset="0"/>
              </a:rPr>
              <a:t>scivolio</a:t>
            </a:r>
            <a:r>
              <a:rPr lang="it-IT" b="1" dirty="0">
                <a:solidFill>
                  <a:schemeClr val="accent6">
                    <a:lumMod val="50000"/>
                  </a:schemeClr>
                </a:solidFill>
                <a:latin typeface="Times New Roman" panose="02020603050405020304" pitchFamily="18" charset="0"/>
                <a:ea typeface="Times New Roman" panose="02020603050405020304" pitchFamily="18" charset="0"/>
              </a:rPr>
              <a:t> rabbioso della barca e il </a:t>
            </a:r>
            <a:r>
              <a:rPr lang="it-IT" b="1" dirty="0" err="1">
                <a:solidFill>
                  <a:schemeClr val="accent6">
                    <a:lumMod val="50000"/>
                  </a:schemeClr>
                </a:solidFill>
                <a:latin typeface="Times New Roman" panose="02020603050405020304" pitchFamily="18" charset="0"/>
                <a:ea typeface="Times New Roman" panose="02020603050405020304" pitchFamily="18" charset="0"/>
              </a:rPr>
              <a:t>singultare</a:t>
            </a:r>
            <a:r>
              <a:rPr lang="it-IT" b="1" dirty="0">
                <a:solidFill>
                  <a:schemeClr val="accent6">
                    <a:lumMod val="50000"/>
                  </a:schemeClr>
                </a:solidFill>
                <a:latin typeface="Times New Roman" panose="02020603050405020304" pitchFamily="18" charset="0"/>
                <a:ea typeface="Times New Roman" panose="02020603050405020304" pitchFamily="18" charset="0"/>
              </a:rPr>
              <a:t> degli sbarbatelli come l’eco di un rimbombo tenero e profondo, caldo e spezzato, dentro i petti. La lancia saliva verso lo scill’e cariddi, fra i sospiri rotti e il </a:t>
            </a:r>
            <a:r>
              <a:rPr lang="it-IT" b="1" dirty="0" err="1">
                <a:solidFill>
                  <a:schemeClr val="accent6">
                    <a:lumMod val="50000"/>
                  </a:schemeClr>
                </a:solidFill>
                <a:latin typeface="Times New Roman" panose="02020603050405020304" pitchFamily="18" charset="0"/>
                <a:ea typeface="Times New Roman" panose="02020603050405020304" pitchFamily="18" charset="0"/>
              </a:rPr>
              <a:t>dolidoli</a:t>
            </a:r>
            <a:r>
              <a:rPr lang="it-IT" b="1" dirty="0">
                <a:solidFill>
                  <a:schemeClr val="accent6">
                    <a:lumMod val="50000"/>
                  </a:schemeClr>
                </a:solidFill>
                <a:latin typeface="Times New Roman" panose="02020603050405020304" pitchFamily="18" charset="0"/>
                <a:ea typeface="Times New Roman" panose="02020603050405020304" pitchFamily="18" charset="0"/>
              </a:rPr>
              <a:t> degli sbarbatelli, come in un mare di lagrime fatto e disfatto a ogni colpo di remo, dentro, più dentro dove il mare è mare.</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845" y="451530"/>
            <a:ext cx="5337381" cy="4626783"/>
          </a:xfrm>
          <a:prstGeom prst="rect">
            <a:avLst/>
          </a:prstGeom>
        </p:spPr>
      </p:pic>
    </p:spTree>
    <p:extLst>
      <p:ext uri="{BB962C8B-B14F-4D97-AF65-F5344CB8AC3E}">
        <p14:creationId xmlns:p14="http://schemas.microsoft.com/office/powerpoint/2010/main" val="4021000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34566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3" name="Rettangolo 2"/>
          <p:cNvSpPr/>
          <p:nvPr/>
        </p:nvSpPr>
        <p:spPr>
          <a:xfrm>
            <a:off x="759654" y="456363"/>
            <a:ext cx="11185603" cy="646331"/>
          </a:xfrm>
          <a:prstGeom prst="rect">
            <a:avLst/>
          </a:prstGeom>
        </p:spPr>
        <p:txBody>
          <a:bodyPr wrap="square">
            <a:spAutoFit/>
          </a:bodyPr>
          <a:lstStyle/>
          <a:p>
            <a:r>
              <a:rPr lang="it-IT" dirty="0">
                <a:solidFill>
                  <a:srgbClr val="000000"/>
                </a:solidFill>
                <a:latin typeface="Arial" panose="020B0604020202020204" pitchFamily="34" charset="0"/>
                <a:ea typeface="Calibri" panose="020F0502020204030204" pitchFamily="34" charset="0"/>
              </a:rPr>
              <a:t>Il Leviatano (in </a:t>
            </a:r>
            <a:r>
              <a:rPr lang="it-IT" u="sng" dirty="0">
                <a:solidFill>
                  <a:srgbClr val="000000"/>
                </a:solidFill>
                <a:latin typeface="Arial" panose="020B0604020202020204" pitchFamily="34" charset="0"/>
                <a:ea typeface="Calibri" panose="020F0502020204030204" pitchFamily="34" charset="0"/>
              </a:rPr>
              <a:t>ebraico</a:t>
            </a:r>
            <a:r>
              <a:rPr lang="it-IT" dirty="0">
                <a:solidFill>
                  <a:srgbClr val="000000"/>
                </a:solidFill>
                <a:latin typeface="Arial" panose="020B0604020202020204" pitchFamily="34" charset="0"/>
                <a:ea typeface="Calibri" panose="020F0502020204030204" pitchFamily="34" charset="0"/>
              </a:rPr>
              <a:t>: </a:t>
            </a:r>
            <a:r>
              <a:rPr lang="he-IL" dirty="0">
                <a:solidFill>
                  <a:srgbClr val="000000"/>
                </a:solidFill>
                <a:ea typeface="Calibri" panose="020F0502020204030204" pitchFamily="34" charset="0"/>
              </a:rPr>
              <a:t>לִוְיָתָן</a:t>
            </a:r>
            <a:r>
              <a:rPr lang="it-IT" dirty="0" smtClean="0">
                <a:solidFill>
                  <a:srgbClr val="000000"/>
                </a:solidFill>
                <a:latin typeface="Arial" panose="020B0604020202020204" pitchFamily="34" charset="0"/>
                <a:ea typeface="Calibri" panose="020F0502020204030204" pitchFamily="34" charset="0"/>
              </a:rPr>
              <a:t>‎, </a:t>
            </a:r>
            <a:r>
              <a:rPr lang="it-IT" i="1" dirty="0">
                <a:solidFill>
                  <a:srgbClr val="000000"/>
                </a:solidFill>
                <a:latin typeface="Arial" panose="020B0604020202020204" pitchFamily="34" charset="0"/>
                <a:ea typeface="Calibri" panose="020F0502020204030204" pitchFamily="34" charset="0"/>
              </a:rPr>
              <a:t>livyatan</a:t>
            </a:r>
            <a:r>
              <a:rPr lang="it-IT" dirty="0">
                <a:solidFill>
                  <a:srgbClr val="000000"/>
                </a:solidFill>
                <a:latin typeface="Arial" panose="020B0604020202020204" pitchFamily="34" charset="0"/>
                <a:ea typeface="Calibri" panose="020F0502020204030204" pitchFamily="34" charset="0"/>
              </a:rPr>
              <a:t> col senso di "contorto, malvagio, tortuoso") è un </a:t>
            </a:r>
            <a:r>
              <a:rPr lang="it-IT" u="sng" dirty="0">
                <a:solidFill>
                  <a:srgbClr val="000000"/>
                </a:solidFill>
                <a:latin typeface="Arial" panose="020B0604020202020204" pitchFamily="34" charset="0"/>
                <a:ea typeface="Calibri" panose="020F0502020204030204" pitchFamily="34" charset="0"/>
              </a:rPr>
              <a:t>mostro ma­rino</a:t>
            </a:r>
            <a:r>
              <a:rPr lang="it-IT" dirty="0">
                <a:solidFill>
                  <a:srgbClr val="000000"/>
                </a:solidFill>
                <a:latin typeface="Arial" panose="020B0604020202020204" pitchFamily="34" charset="0"/>
                <a:ea typeface="Calibri" panose="020F0502020204030204" pitchFamily="34" charset="0"/>
              </a:rPr>
              <a:t> dalla leggendaria forza, nato dal volere di </a:t>
            </a:r>
            <a:r>
              <a:rPr lang="it-IT" u="sng" dirty="0">
                <a:solidFill>
                  <a:srgbClr val="000000"/>
                </a:solidFill>
                <a:latin typeface="Arial" panose="020B0604020202020204" pitchFamily="34" charset="0"/>
                <a:ea typeface="Calibri" panose="020F0502020204030204" pitchFamily="34" charset="0"/>
              </a:rPr>
              <a:t>Dio</a:t>
            </a:r>
            <a:r>
              <a:rPr lang="it-IT" dirty="0">
                <a:solidFill>
                  <a:srgbClr val="000000"/>
                </a:solidFill>
                <a:latin typeface="Arial" panose="020B0604020202020204" pitchFamily="34" charset="0"/>
                <a:ea typeface="Calibri" panose="020F0502020204030204" pitchFamily="34" charset="0"/>
              </a:rPr>
              <a:t>. </a:t>
            </a:r>
            <a:r>
              <a:rPr lang="it-IT" dirty="0" smtClean="0">
                <a:solidFill>
                  <a:srgbClr val="000000"/>
                </a:solidFill>
                <a:latin typeface="Arial" panose="020B0604020202020204" pitchFamily="34" charset="0"/>
                <a:ea typeface="Calibri" panose="020F0502020204030204" pitchFamily="34" charset="0"/>
              </a:rPr>
              <a:t>Cinque sono i testi biblici che ne parlano:</a:t>
            </a:r>
            <a:endParaRPr lang="it-IT" dirty="0"/>
          </a:p>
        </p:txBody>
      </p:sp>
      <p:sp>
        <p:nvSpPr>
          <p:cNvPr id="5" name="Rettangolo 4"/>
          <p:cNvSpPr/>
          <p:nvPr/>
        </p:nvSpPr>
        <p:spPr>
          <a:xfrm>
            <a:off x="246743" y="1484908"/>
            <a:ext cx="11698514" cy="4585871"/>
          </a:xfrm>
          <a:prstGeom prst="rect">
            <a:avLst/>
          </a:prstGeom>
        </p:spPr>
        <p:txBody>
          <a:bodyPr wrap="square">
            <a:spAutoFit/>
          </a:bodyPr>
          <a:lstStyle/>
          <a:p>
            <a:pPr algn="just">
              <a:spcBef>
                <a:spcPts val="600"/>
              </a:spcBef>
              <a:spcAft>
                <a:spcPts val="600"/>
              </a:spcAft>
            </a:pPr>
            <a:r>
              <a:rPr lang="it-IT" u="sng" dirty="0">
                <a:solidFill>
                  <a:srgbClr val="0000FF"/>
                </a:solidFill>
                <a:latin typeface="Times New Roman" panose="02020603050405020304" pitchFamily="18" charset="0"/>
                <a:ea typeface="Times New Roman" panose="02020603050405020304" pitchFamily="18" charset="0"/>
              </a:rPr>
              <a:t>Gb 3,7-8</a:t>
            </a:r>
            <a:r>
              <a:rPr lang="it-IT" dirty="0">
                <a:latin typeface="Times New Roman" panose="02020603050405020304" pitchFamily="18" charset="0"/>
                <a:ea typeface="Times New Roman" panose="02020603050405020304" pitchFamily="18" charset="0"/>
              </a:rPr>
              <a:t> Quella notte sia notte sterile / e non vi si oda grido di gioia. / La maledicano quelli che imprecano il giorno, / che sono pronti a evocare </a:t>
            </a:r>
            <a:r>
              <a:rPr lang="it-IT" b="1" dirty="0">
                <a:solidFill>
                  <a:srgbClr val="FF0000"/>
                </a:solidFill>
                <a:latin typeface="Times New Roman" panose="02020603050405020304" pitchFamily="18" charset="0"/>
                <a:ea typeface="Times New Roman" panose="02020603050405020304" pitchFamily="18" charset="0"/>
              </a:rPr>
              <a:t>Leviatàn</a:t>
            </a:r>
            <a:r>
              <a:rPr lang="it-IT" dirty="0">
                <a:latin typeface="Times New Roman" panose="02020603050405020304" pitchFamily="18" charset="0"/>
                <a:ea typeface="Times New Roman" panose="02020603050405020304" pitchFamily="18" charset="0"/>
              </a:rPr>
              <a:t> [</a:t>
            </a:r>
            <a:r>
              <a:rPr lang="it-IT" b="1" dirty="0">
                <a:solidFill>
                  <a:srgbClr val="FF0000"/>
                </a:solidFill>
                <a:latin typeface="Times New Roman" panose="02020603050405020304" pitchFamily="18" charset="0"/>
                <a:ea typeface="Times New Roman" panose="02020603050405020304" pitchFamily="18" charset="0"/>
              </a:rPr>
              <a:t>il drago</a:t>
            </a:r>
            <a:r>
              <a:rPr lang="it-IT" dirty="0">
                <a:latin typeface="Times New Roman" panose="02020603050405020304" pitchFamily="18" charset="0"/>
                <a:ea typeface="Times New Roman" panose="02020603050405020304" pitchFamily="18" charset="0"/>
              </a:rPr>
              <a:t>].</a:t>
            </a:r>
            <a:endParaRPr lang="it-IT" sz="20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it-IT" u="sng" dirty="0">
                <a:solidFill>
                  <a:srgbClr val="0000FF"/>
                </a:solidFill>
                <a:latin typeface="Times New Roman" panose="02020603050405020304" pitchFamily="18" charset="0"/>
                <a:ea typeface="Times New Roman" panose="02020603050405020304" pitchFamily="18" charset="0"/>
              </a:rPr>
              <a:t>Gb 40,25 ss.</a:t>
            </a:r>
            <a:r>
              <a:rPr lang="it-IT" dirty="0">
                <a:latin typeface="Times New Roman" panose="02020603050405020304" pitchFamily="18" charset="0"/>
                <a:ea typeface="Times New Roman" panose="02020603050405020304" pitchFamily="18" charset="0"/>
              </a:rPr>
              <a:t> Puoi tu pescare il </a:t>
            </a:r>
            <a:r>
              <a:rPr lang="it-IT" b="1" dirty="0">
                <a:solidFill>
                  <a:srgbClr val="FF0000"/>
                </a:solidFill>
                <a:latin typeface="Times New Roman" panose="02020603050405020304" pitchFamily="18" charset="0"/>
                <a:ea typeface="Times New Roman" panose="02020603050405020304" pitchFamily="18" charset="0"/>
              </a:rPr>
              <a:t>Leviatàn</a:t>
            </a:r>
            <a:r>
              <a:rPr lang="it-IT" dirty="0">
                <a:latin typeface="Times New Roman" panose="02020603050405020304" pitchFamily="18" charset="0"/>
                <a:ea typeface="Times New Roman" panose="02020603050405020304" pitchFamily="18" charset="0"/>
              </a:rPr>
              <a:t> [</a:t>
            </a:r>
            <a:r>
              <a:rPr lang="it-IT" b="1" dirty="0">
                <a:solidFill>
                  <a:srgbClr val="FF0000"/>
                </a:solidFill>
                <a:latin typeface="Times New Roman" panose="02020603050405020304" pitchFamily="18" charset="0"/>
                <a:ea typeface="Times New Roman" panose="02020603050405020304" pitchFamily="18" charset="0"/>
              </a:rPr>
              <a:t>il coccodrillo</a:t>
            </a:r>
            <a:r>
              <a:rPr lang="it-IT" dirty="0">
                <a:latin typeface="Times New Roman" panose="02020603050405020304" pitchFamily="18" charset="0"/>
                <a:ea typeface="Times New Roman" panose="02020603050405020304" pitchFamily="18" charset="0"/>
              </a:rPr>
              <a:t>] con l'amo / e tenere ferma la sua lingua con una corda? … Scherzerai con lui come fosse un uccello? / Lo attaccherai a un filo per divertire le tue ragazze? … Dalla sua bocca partono vampate, / ne sprizzano fuori scintille di fuoco./ Dalle sue narici esce un fumo, / come da una pentola che bolle o da una caldaia. / L'alito suo accende i carboni, / una fiamma gli esce dalla gola. …  Fa bollire l'abisso come una caldaia, / del mare fa come un gran vaso da profumi. / Si lascia dietro una scia di luce; / l'abisso pare coperto di bianca chioma. / Non c'è sulla terra chi lo domi; / è stato fatto per non aver paura.</a:t>
            </a:r>
            <a:endParaRPr lang="it-IT" sz="20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it-IT" u="sng" dirty="0">
                <a:solidFill>
                  <a:srgbClr val="0000FF"/>
                </a:solidFill>
                <a:latin typeface="Times New Roman" panose="02020603050405020304" pitchFamily="18" charset="0"/>
                <a:ea typeface="Times New Roman" panose="02020603050405020304" pitchFamily="18" charset="0"/>
              </a:rPr>
              <a:t>Sal 74,13-14</a:t>
            </a:r>
            <a:r>
              <a:rPr lang="it-IT" dirty="0">
                <a:latin typeface="Times New Roman" panose="02020603050405020304" pitchFamily="18" charset="0"/>
                <a:ea typeface="Times New Roman" panose="02020603050405020304" pitchFamily="18" charset="0"/>
              </a:rPr>
              <a:t> Tu, con la tua forza, dividesti il mare, / spezzasti la testa ai mostri marini sulle acque, / Tu hai frantumato le teste di </a:t>
            </a:r>
            <a:r>
              <a:rPr lang="it-IT" b="1" dirty="0">
                <a:solidFill>
                  <a:srgbClr val="FF0000"/>
                </a:solidFill>
                <a:latin typeface="Times New Roman" panose="02020603050405020304" pitchFamily="18" charset="0"/>
                <a:ea typeface="Times New Roman" panose="02020603050405020304" pitchFamily="18" charset="0"/>
              </a:rPr>
              <a:t>Leviatàn</a:t>
            </a:r>
            <a:r>
              <a:rPr lang="it-IT" dirty="0">
                <a:latin typeface="Times New Roman" panose="02020603050405020304" pitchFamily="18" charset="0"/>
                <a:ea typeface="Times New Roman" panose="02020603050405020304" pitchFamily="18" charset="0"/>
              </a:rPr>
              <a:t>, / lo hai dato in pasto a un branco di belve.</a:t>
            </a:r>
            <a:endParaRPr lang="it-IT" sz="20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it-IT" u="sng" dirty="0">
                <a:solidFill>
                  <a:srgbClr val="0000FF"/>
                </a:solidFill>
                <a:latin typeface="Times New Roman" panose="02020603050405020304" pitchFamily="18" charset="0"/>
                <a:ea typeface="Times New Roman" panose="02020603050405020304" pitchFamily="18" charset="0"/>
              </a:rPr>
              <a:t>Sal 104,25-26</a:t>
            </a:r>
            <a:r>
              <a:rPr lang="it-IT" dirty="0">
                <a:latin typeface="Times New Roman" panose="02020603050405020304" pitchFamily="18" charset="0"/>
                <a:ea typeface="Times New Roman" panose="02020603050405020304" pitchFamily="18" charset="0"/>
              </a:rPr>
              <a:t> Ecco il mare, grande e immenso, / dove si muovono creature innumerevoli, / animali piccoli e grandi. Lo solcano le navi / e il </a:t>
            </a:r>
            <a:r>
              <a:rPr lang="it-IT" b="1" dirty="0">
                <a:solidFill>
                  <a:srgbClr val="FF0000"/>
                </a:solidFill>
                <a:latin typeface="Times New Roman" panose="02020603050405020304" pitchFamily="18" charset="0"/>
                <a:ea typeface="Times New Roman" panose="02020603050405020304" pitchFamily="18" charset="0"/>
              </a:rPr>
              <a:t>Leviatàn</a:t>
            </a:r>
            <a:r>
              <a:rPr lang="it-IT" dirty="0">
                <a:latin typeface="Times New Roman" panose="02020603050405020304" pitchFamily="18" charset="0"/>
                <a:ea typeface="Times New Roman" panose="02020603050405020304" pitchFamily="18" charset="0"/>
              </a:rPr>
              <a:t> che tu hai plasmato / per giocare con lui.</a:t>
            </a:r>
            <a:endParaRPr lang="it-IT" sz="20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it-IT" u="sng" dirty="0">
                <a:solidFill>
                  <a:srgbClr val="0000FF"/>
                </a:solidFill>
                <a:latin typeface="Times New Roman" panose="02020603050405020304" pitchFamily="18" charset="0"/>
                <a:ea typeface="Times New Roman" panose="02020603050405020304" pitchFamily="18" charset="0"/>
              </a:rPr>
              <a:t>Is 27,1</a:t>
            </a:r>
            <a:r>
              <a:rPr lang="it-IT" dirty="0">
                <a:latin typeface="Times New Roman" panose="02020603050405020304" pitchFamily="18" charset="0"/>
                <a:ea typeface="Times New Roman" panose="02020603050405020304" pitchFamily="18" charset="0"/>
              </a:rPr>
              <a:t> In quel giorno il Signore punirà / con la spada dura, grande e forte, / il </a:t>
            </a:r>
            <a:r>
              <a:rPr lang="it-IT" b="1" dirty="0">
                <a:solidFill>
                  <a:srgbClr val="FF0000"/>
                </a:solidFill>
                <a:latin typeface="Times New Roman" panose="02020603050405020304" pitchFamily="18" charset="0"/>
                <a:ea typeface="Times New Roman" panose="02020603050405020304" pitchFamily="18" charset="0"/>
              </a:rPr>
              <a:t>Leviatàn</a:t>
            </a:r>
            <a:r>
              <a:rPr lang="it-IT" dirty="0">
                <a:latin typeface="Times New Roman" panose="02020603050405020304" pitchFamily="18" charset="0"/>
                <a:ea typeface="Times New Roman" panose="02020603050405020304" pitchFamily="18" charset="0"/>
              </a:rPr>
              <a:t>, </a:t>
            </a:r>
            <a:r>
              <a:rPr lang="it-IT" b="1" dirty="0">
                <a:solidFill>
                  <a:srgbClr val="FF0000"/>
                </a:solidFill>
                <a:latin typeface="Times New Roman" panose="02020603050405020304" pitchFamily="18" charset="0"/>
                <a:ea typeface="Times New Roman" panose="02020603050405020304" pitchFamily="18" charset="0"/>
              </a:rPr>
              <a:t>serpente guizzante</a:t>
            </a:r>
            <a:r>
              <a:rPr lang="it-IT" dirty="0">
                <a:latin typeface="Times New Roman" panose="02020603050405020304" pitchFamily="18" charset="0"/>
                <a:ea typeface="Times New Roman" panose="02020603050405020304" pitchFamily="18" charset="0"/>
              </a:rPr>
              <a:t>, / il </a:t>
            </a:r>
            <a:r>
              <a:rPr lang="it-IT" b="1" dirty="0">
                <a:solidFill>
                  <a:srgbClr val="FF0000"/>
                </a:solidFill>
                <a:latin typeface="Times New Roman" panose="02020603050405020304" pitchFamily="18" charset="0"/>
                <a:ea typeface="Times New Roman" panose="02020603050405020304" pitchFamily="18" charset="0"/>
              </a:rPr>
              <a:t>Leviatàn, serpente tortuoso</a:t>
            </a:r>
            <a:r>
              <a:rPr lang="it-IT" dirty="0">
                <a:latin typeface="Times New Roman" panose="02020603050405020304" pitchFamily="18" charset="0"/>
                <a:ea typeface="Times New Roman" panose="02020603050405020304" pitchFamily="18" charset="0"/>
              </a:rPr>
              <a:t>, / e ucciderà il </a:t>
            </a:r>
            <a:r>
              <a:rPr lang="it-IT" b="1" dirty="0">
                <a:solidFill>
                  <a:srgbClr val="FF0000"/>
                </a:solidFill>
                <a:latin typeface="Times New Roman" panose="02020603050405020304" pitchFamily="18" charset="0"/>
                <a:ea typeface="Times New Roman" panose="02020603050405020304" pitchFamily="18" charset="0"/>
              </a:rPr>
              <a:t>mostro</a:t>
            </a:r>
            <a:r>
              <a:rPr lang="it-IT" dirty="0">
                <a:latin typeface="Times New Roman" panose="02020603050405020304" pitchFamily="18" charset="0"/>
                <a:ea typeface="Times New Roman" panose="02020603050405020304" pitchFamily="18" charset="0"/>
              </a:rPr>
              <a:t> [</a:t>
            </a:r>
            <a:r>
              <a:rPr lang="it-IT" b="1" dirty="0">
                <a:solidFill>
                  <a:srgbClr val="FF0000"/>
                </a:solidFill>
                <a:latin typeface="Times New Roman" panose="02020603050405020304" pitchFamily="18" charset="0"/>
                <a:ea typeface="Times New Roman" panose="02020603050405020304" pitchFamily="18" charset="0"/>
              </a:rPr>
              <a:t>drago</a:t>
            </a:r>
            <a:r>
              <a:rPr lang="it-IT" dirty="0">
                <a:latin typeface="Times New Roman" panose="02020603050405020304" pitchFamily="18" charset="0"/>
                <a:ea typeface="Times New Roman" panose="02020603050405020304" pitchFamily="18" charset="0"/>
              </a:rPr>
              <a:t>] che sta nel mare.</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64894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pic>
        <p:nvPicPr>
          <p:cNvPr id="4" name="Immagine 3" descr="https://upload.wikimedia.org/wikipedia/commons/8/82/Tiama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6570" y="1158913"/>
            <a:ext cx="3918859" cy="2316724"/>
          </a:xfrm>
          <a:prstGeom prst="rect">
            <a:avLst/>
          </a:prstGeom>
          <a:noFill/>
          <a:ln>
            <a:noFill/>
          </a:ln>
        </p:spPr>
      </p:pic>
      <p:sp>
        <p:nvSpPr>
          <p:cNvPr id="5" name="Rettangolo 4"/>
          <p:cNvSpPr/>
          <p:nvPr/>
        </p:nvSpPr>
        <p:spPr>
          <a:xfrm>
            <a:off x="5994400" y="3493512"/>
            <a:ext cx="6096000" cy="528350"/>
          </a:xfrm>
          <a:prstGeom prst="rect">
            <a:avLst/>
          </a:prstGeom>
        </p:spPr>
        <p:txBody>
          <a:bodyPr>
            <a:spAutoFit/>
          </a:bodyPr>
          <a:lstStyle/>
          <a:p>
            <a:pPr>
              <a:lnSpc>
                <a:spcPts val="1670"/>
              </a:lnSpc>
              <a:spcBef>
                <a:spcPts val="520"/>
              </a:spcBef>
              <a:spcAft>
                <a:spcPts val="520"/>
              </a:spcAft>
            </a:pPr>
            <a:r>
              <a:rPr lang="it-IT" i="1" dirty="0">
                <a:latin typeface="Times New Roman" panose="02020603050405020304" pitchFamily="18" charset="0"/>
                <a:ea typeface="Times New Roman" panose="02020603050405020304" pitchFamily="18" charset="0"/>
              </a:rPr>
              <a:t>Rappresentazione, da un sigillo cilindrico, di un serpente dotato di corna, a volte identificato con la dea Tiāmat</a:t>
            </a:r>
            <a:r>
              <a:rPr lang="it-IT" i="1" dirty="0">
                <a:solidFill>
                  <a:srgbClr val="000000"/>
                </a:solidFill>
                <a:latin typeface="Arial" panose="020B0604020202020204" pitchFamily="34" charset="0"/>
                <a:ea typeface="Times New Roman" panose="02020603050405020304" pitchFamily="18" charset="0"/>
              </a:rPr>
              <a:t> </a:t>
            </a:r>
            <a:endParaRPr lang="it-IT" sz="2000" dirty="0">
              <a:effectLst/>
              <a:latin typeface="Times New Roman" panose="02020603050405020304" pitchFamily="18" charset="0"/>
              <a:ea typeface="Times New Roman" panose="02020603050405020304" pitchFamily="18" charset="0"/>
            </a:endParaRPr>
          </a:p>
        </p:txBody>
      </p:sp>
      <p:sp>
        <p:nvSpPr>
          <p:cNvPr id="6" name="Rettangolo 5"/>
          <p:cNvSpPr/>
          <p:nvPr/>
        </p:nvSpPr>
        <p:spPr>
          <a:xfrm>
            <a:off x="396799" y="1182856"/>
            <a:ext cx="6096000" cy="1200329"/>
          </a:xfrm>
          <a:prstGeom prst="rect">
            <a:avLst/>
          </a:prstGeom>
        </p:spPr>
        <p:txBody>
          <a:bodyPr>
            <a:spAutoFit/>
          </a:bodyPr>
          <a:lstStyle/>
          <a:p>
            <a:r>
              <a:rPr lang="it-IT" dirty="0" smtClean="0">
                <a:solidFill>
                  <a:srgbClr val="000000"/>
                </a:solidFill>
                <a:latin typeface="Arial" panose="020B0604020202020204" pitchFamily="34" charset="0"/>
                <a:ea typeface="Calibri" panose="020F0502020204030204" pitchFamily="34" charset="0"/>
              </a:rPr>
              <a:t>L’immagine del Leviatano potrebbe derivare dalla divinità </a:t>
            </a:r>
            <a:r>
              <a:rPr lang="it-IT" dirty="0">
                <a:solidFill>
                  <a:srgbClr val="000000"/>
                </a:solidFill>
                <a:latin typeface="Arial" panose="020B0604020202020204" pitchFamily="34" charset="0"/>
                <a:ea typeface="Calibri" panose="020F0502020204030204" pitchFamily="34" charset="0"/>
              </a:rPr>
              <a:t>babilonese Tiāmat, figura mostruosa che rappresenta il </a:t>
            </a:r>
            <a:r>
              <a:rPr lang="it-IT" dirty="0">
                <a:latin typeface="Arial" panose="020B0604020202020204" pitchFamily="34" charset="0"/>
                <a:ea typeface="Calibri" panose="020F0502020204030204" pitchFamily="34" charset="0"/>
              </a:rPr>
              <a:t>caos</a:t>
            </a:r>
            <a:r>
              <a:rPr lang="it-IT" dirty="0">
                <a:solidFill>
                  <a:srgbClr val="000000"/>
                </a:solidFill>
                <a:latin typeface="Arial" panose="020B0604020202020204" pitchFamily="34" charset="0"/>
                <a:ea typeface="Calibri" panose="020F0502020204030204" pitchFamily="34" charset="0"/>
              </a:rPr>
              <a:t> primordiale, l’onnipotenza senza limiti, destinata però ad essere sconfitta dagli “dei nuovi</a:t>
            </a:r>
            <a:r>
              <a:rPr lang="it-IT" dirty="0" smtClean="0">
                <a:solidFill>
                  <a:srgbClr val="000000"/>
                </a:solidFill>
                <a:latin typeface="Arial" panose="020B0604020202020204" pitchFamily="34" charset="0"/>
                <a:ea typeface="Calibri" panose="020F0502020204030204" pitchFamily="34" charset="0"/>
              </a:rPr>
              <a:t>”.</a:t>
            </a:r>
            <a:endParaRPr lang="it-IT" dirty="0"/>
          </a:p>
        </p:txBody>
      </p:sp>
      <p:sp>
        <p:nvSpPr>
          <p:cNvPr id="7" name="Rettangolo 6"/>
          <p:cNvSpPr/>
          <p:nvPr/>
        </p:nvSpPr>
        <p:spPr>
          <a:xfrm>
            <a:off x="2977884" y="4393525"/>
            <a:ext cx="7283716" cy="1477328"/>
          </a:xfrm>
          <a:prstGeom prst="rect">
            <a:avLst/>
          </a:prstGeom>
        </p:spPr>
        <p:txBody>
          <a:bodyPr wrap="square">
            <a:spAutoFit/>
          </a:bodyPr>
          <a:lstStyle/>
          <a:p>
            <a:r>
              <a:rPr lang="it-IT" dirty="0" smtClean="0">
                <a:solidFill>
                  <a:srgbClr val="000000"/>
                </a:solidFill>
                <a:latin typeface="Arial" panose="020B0604020202020204" pitchFamily="34" charset="0"/>
                <a:ea typeface="Calibri" panose="020F0502020204030204" pitchFamily="34" charset="0"/>
              </a:rPr>
              <a:t>Oppure anche dal </a:t>
            </a:r>
            <a:r>
              <a:rPr lang="it-IT" dirty="0">
                <a:solidFill>
                  <a:srgbClr val="000000"/>
                </a:solidFill>
                <a:latin typeface="Arial" panose="020B0604020202020204" pitchFamily="34" charset="0"/>
                <a:ea typeface="Calibri" panose="020F0502020204030204" pitchFamily="34" charset="0"/>
              </a:rPr>
              <a:t>culto egiziano per il dio-coccodrillo Sobek, il primo essere a emergere dalle acque fangose del caos originario al momento della creazione del mondo. Il mito nasce dalla caratteristica del coccodrillo del Nilo di restare immerso nel fango per balzare poi im­provvisamente sulla preda</a:t>
            </a:r>
            <a:endParaRPr lang="it-IT"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03" y="2552743"/>
            <a:ext cx="1872187" cy="4305257"/>
          </a:xfrm>
          <a:prstGeom prst="rect">
            <a:avLst/>
          </a:prstGeom>
        </p:spPr>
      </p:pic>
      <p:sp>
        <p:nvSpPr>
          <p:cNvPr id="9" name="CasellaDiTesto 8"/>
          <p:cNvSpPr txBox="1"/>
          <p:nvPr/>
        </p:nvSpPr>
        <p:spPr>
          <a:xfrm>
            <a:off x="396799" y="247858"/>
            <a:ext cx="11693601" cy="707886"/>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Thomas Hobbes</a:t>
            </a:r>
          </a:p>
          <a:p>
            <a:r>
              <a:rPr lang="it-IT" sz="2000" dirty="0" smtClean="0">
                <a:solidFill>
                  <a:schemeClr val="accent6">
                    <a:lumMod val="50000"/>
                  </a:schemeClr>
                </a:solidFill>
                <a:latin typeface="Arial Rounded MT Bold" panose="020F0704030504030204" pitchFamily="34" charset="0"/>
              </a:rPr>
              <a:t>Leviatano, </a:t>
            </a:r>
            <a:r>
              <a:rPr lang="it-IT" sz="2000" dirty="0">
                <a:solidFill>
                  <a:schemeClr val="accent6">
                    <a:lumMod val="50000"/>
                  </a:schemeClr>
                </a:solidFill>
                <a:latin typeface="Arial Rounded MT Bold" panose="020F0704030504030204" pitchFamily="34" charset="0"/>
              </a:rPr>
              <a:t>o la </a:t>
            </a:r>
            <a:r>
              <a:rPr lang="it-IT" sz="2000" dirty="0" smtClean="0">
                <a:solidFill>
                  <a:schemeClr val="accent6">
                    <a:lumMod val="50000"/>
                  </a:schemeClr>
                </a:solidFill>
                <a:latin typeface="Arial Rounded MT Bold" panose="020F0704030504030204" pitchFamily="34" charset="0"/>
              </a:rPr>
              <a:t>materia</a:t>
            </a:r>
            <a:r>
              <a:rPr lang="it-IT" sz="2000" dirty="0">
                <a:solidFill>
                  <a:schemeClr val="accent6">
                    <a:lumMod val="50000"/>
                  </a:schemeClr>
                </a:solidFill>
                <a:latin typeface="Arial Rounded MT Bold" panose="020F0704030504030204" pitchFamily="34" charset="0"/>
              </a:rPr>
              <a:t>, la forma e il </a:t>
            </a:r>
            <a:r>
              <a:rPr lang="it-IT" sz="2000" dirty="0" smtClean="0">
                <a:solidFill>
                  <a:schemeClr val="accent6">
                    <a:lumMod val="50000"/>
                  </a:schemeClr>
                </a:solidFill>
                <a:latin typeface="Arial Rounded MT Bold" panose="020F0704030504030204" pitchFamily="34" charset="0"/>
              </a:rPr>
              <a:t>potere </a:t>
            </a:r>
            <a:r>
              <a:rPr lang="it-IT" sz="2000" dirty="0">
                <a:solidFill>
                  <a:schemeClr val="accent6">
                    <a:lumMod val="50000"/>
                  </a:schemeClr>
                </a:solidFill>
                <a:latin typeface="Arial Rounded MT Bold" panose="020F0704030504030204" pitchFamily="34" charset="0"/>
              </a:rPr>
              <a:t>di uno Stato </a:t>
            </a:r>
            <a:r>
              <a:rPr lang="it-IT" sz="2000" dirty="0" smtClean="0">
                <a:solidFill>
                  <a:schemeClr val="accent6">
                    <a:lumMod val="50000"/>
                  </a:schemeClr>
                </a:solidFill>
                <a:latin typeface="Arial Rounded MT Bold" panose="020F0704030504030204" pitchFamily="34" charset="0"/>
              </a:rPr>
              <a:t>ecclesiastico </a:t>
            </a:r>
            <a:r>
              <a:rPr lang="it-IT" sz="2000" dirty="0">
                <a:solidFill>
                  <a:schemeClr val="accent6">
                    <a:lumMod val="50000"/>
                  </a:schemeClr>
                </a:solidFill>
                <a:latin typeface="Arial Rounded MT Bold" panose="020F0704030504030204" pitchFamily="34" charset="0"/>
              </a:rPr>
              <a:t>e </a:t>
            </a:r>
            <a:r>
              <a:rPr lang="it-IT" sz="2000" dirty="0" smtClean="0">
                <a:solidFill>
                  <a:schemeClr val="accent6">
                    <a:lumMod val="50000"/>
                  </a:schemeClr>
                </a:solidFill>
                <a:latin typeface="Arial Rounded MT Bold" panose="020F0704030504030204" pitchFamily="34" charset="0"/>
              </a:rPr>
              <a:t>civile (Parigi 1651)</a:t>
            </a:r>
            <a:endParaRPr lang="it-IT" sz="2000" dirty="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886727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pic>
        <p:nvPicPr>
          <p:cNvPr id="3" name="Immagine 2" descr="https://upload.wikimedia.org/wikipedia/commons/a/a1/Leviathan_by_Thomas_Hobb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028"/>
            <a:ext cx="4520293" cy="6402471"/>
          </a:xfrm>
          <a:prstGeom prst="rect">
            <a:avLst/>
          </a:prstGeom>
          <a:noFill/>
          <a:ln>
            <a:noFill/>
          </a:ln>
        </p:spPr>
      </p:pic>
      <p:sp>
        <p:nvSpPr>
          <p:cNvPr id="4" name="Rettangolo 3"/>
          <p:cNvSpPr/>
          <p:nvPr/>
        </p:nvSpPr>
        <p:spPr>
          <a:xfrm>
            <a:off x="5181600" y="341982"/>
            <a:ext cx="6096000" cy="4708981"/>
          </a:xfrm>
          <a:prstGeom prst="rect">
            <a:avLst/>
          </a:prstGeom>
        </p:spPr>
        <p:txBody>
          <a:bodyPr>
            <a:spAutoFit/>
          </a:bodyPr>
          <a:lstStyle/>
          <a:p>
            <a:pPr algn="just">
              <a:spcAft>
                <a:spcPts val="0"/>
              </a:spcAft>
            </a:pPr>
            <a:r>
              <a:rPr lang="it-IT" sz="2000" dirty="0" smtClean="0">
                <a:solidFill>
                  <a:srgbClr val="000000"/>
                </a:solidFill>
                <a:latin typeface="Arial" panose="020B0604020202020204" pitchFamily="34" charset="0"/>
                <a:ea typeface="Times New Roman" panose="02020603050405020304" pitchFamily="18" charset="0"/>
              </a:rPr>
              <a:t>Nella copertina del suo trattato Hobbes presenta il Leviatano come un essere immenso, il cui </a:t>
            </a:r>
            <a:r>
              <a:rPr lang="it-IT" sz="2000" dirty="0">
                <a:solidFill>
                  <a:srgbClr val="000000"/>
                </a:solidFill>
                <a:latin typeface="Arial" panose="020B0604020202020204" pitchFamily="34" charset="0"/>
                <a:ea typeface="Times New Roman" panose="02020603050405020304" pitchFamily="18" charset="0"/>
              </a:rPr>
              <a:t>corpo </a:t>
            </a:r>
            <a:r>
              <a:rPr lang="it-IT" sz="2000" dirty="0" smtClean="0">
                <a:solidFill>
                  <a:srgbClr val="000000"/>
                </a:solidFill>
                <a:latin typeface="Arial" panose="020B0604020202020204" pitchFamily="34" charset="0"/>
                <a:ea typeface="Times New Roman" panose="02020603050405020304" pitchFamily="18" charset="0"/>
              </a:rPr>
              <a:t>è formato </a:t>
            </a:r>
            <a:r>
              <a:rPr lang="it-IT" sz="2000" dirty="0">
                <a:solidFill>
                  <a:srgbClr val="000000"/>
                </a:solidFill>
                <a:latin typeface="Arial" panose="020B0604020202020204" pitchFamily="34" charset="0"/>
                <a:ea typeface="Times New Roman" panose="02020603050405020304" pitchFamily="18" charset="0"/>
              </a:rPr>
              <a:t>da una gran quantità di individui; egli sovrasta una città e i suoi dintorni; con la mano destra tiene una spada, con la si­nistra un bastone pastorale; sotto il braccio de­stro vi sono cinque piccoli pannelli con una roc­caforte, una corona, un cannone, armi e ban­diere, un campo di battaglia. Sotto il braccio si­nistro si trovano incolonnati altri cinque pan­nelli: una chiesa, una mitria pastorale, le folgori della scomunica, un piccolo repertorio delle sot­tili e acuminate distinzioni della scolastica e in­fine un concilio. L’epigrafe recita: «Non est po­testas super terram quae comparetur ei», ov­vero «non c’è sulla Terra un potere a lui para­gonabile».</a:t>
            </a:r>
            <a:endParaRPr lang="it-IT"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9603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pic>
        <p:nvPicPr>
          <p:cNvPr id="4" name="Immagine 3" descr="https://upload.wikimedia.org/wikipedia/commons/thumb/9/9d/Destruction_of_Leviathan.png/220px-Destruction_of_Leviatha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5655" y="496850"/>
            <a:ext cx="3602264" cy="4486456"/>
          </a:xfrm>
          <a:prstGeom prst="rect">
            <a:avLst/>
          </a:prstGeom>
          <a:noFill/>
          <a:ln>
            <a:noFill/>
          </a:ln>
        </p:spPr>
      </p:pic>
      <p:sp>
        <p:nvSpPr>
          <p:cNvPr id="5" name="Rettangolo 4"/>
          <p:cNvSpPr/>
          <p:nvPr/>
        </p:nvSpPr>
        <p:spPr>
          <a:xfrm>
            <a:off x="5675086" y="5011274"/>
            <a:ext cx="6705600" cy="369332"/>
          </a:xfrm>
          <a:prstGeom prst="rect">
            <a:avLst/>
          </a:prstGeom>
        </p:spPr>
        <p:txBody>
          <a:bodyPr wrap="square">
            <a:spAutoFit/>
          </a:bodyPr>
          <a:lstStyle/>
          <a:p>
            <a:pPr algn="just">
              <a:spcAft>
                <a:spcPts val="0"/>
              </a:spcAft>
            </a:pPr>
            <a:r>
              <a:rPr lang="it-IT" i="1" dirty="0">
                <a:latin typeface="Arial" panose="020B0604020202020204" pitchFamily="34" charset="0"/>
                <a:ea typeface="Times New Roman" panose="02020603050405020304" pitchFamily="18" charset="0"/>
              </a:rPr>
              <a:t>Distruzione del Leviatano</a:t>
            </a:r>
            <a:r>
              <a:rPr lang="it-IT" dirty="0">
                <a:latin typeface="Arial" panose="020B0604020202020204" pitchFamily="34" charset="0"/>
                <a:ea typeface="Times New Roman" panose="02020603050405020304" pitchFamily="18" charset="0"/>
              </a:rPr>
              <a:t>, incisione del 1865 di Gustave </a:t>
            </a:r>
            <a:r>
              <a:rPr lang="it-IT" dirty="0" smtClean="0">
                <a:latin typeface="Arial" panose="020B0604020202020204" pitchFamily="34" charset="0"/>
                <a:ea typeface="Times New Roman" panose="02020603050405020304" pitchFamily="18" charset="0"/>
              </a:rPr>
              <a:t>Doré</a:t>
            </a:r>
            <a:endParaRPr lang="it-IT" sz="2000" dirty="0">
              <a:effectLst/>
              <a:latin typeface="Times New Roman" panose="02020603050405020304" pitchFamily="18" charset="0"/>
              <a:ea typeface="Times New Roman" panose="02020603050405020304" pitchFamily="18" charset="0"/>
            </a:endParaRPr>
          </a:p>
        </p:txBody>
      </p:sp>
      <p:sp>
        <p:nvSpPr>
          <p:cNvPr id="6" name="Rettangolo 5"/>
          <p:cNvSpPr/>
          <p:nvPr/>
        </p:nvSpPr>
        <p:spPr>
          <a:xfrm>
            <a:off x="309711" y="496850"/>
            <a:ext cx="5989489" cy="1200329"/>
          </a:xfrm>
          <a:prstGeom prst="rect">
            <a:avLst/>
          </a:prstGeom>
        </p:spPr>
        <p:txBody>
          <a:bodyPr wrap="square">
            <a:spAutoFit/>
          </a:bodyPr>
          <a:lstStyle/>
          <a:p>
            <a:pPr>
              <a:spcAft>
                <a:spcPts val="0"/>
              </a:spcAft>
            </a:pPr>
            <a:r>
              <a:rPr lang="it-IT" b="1" i="1" dirty="0">
                <a:solidFill>
                  <a:schemeClr val="accent6">
                    <a:lumMod val="50000"/>
                  </a:schemeClr>
                </a:solidFill>
                <a:latin typeface="Arial" panose="020B0604020202020204" pitchFamily="34" charset="0"/>
                <a:ea typeface="Times New Roman" panose="02020603050405020304" pitchFamily="18" charset="0"/>
              </a:rPr>
              <a:t>«Solamente lo Stato è capace di contenere l’orgoglio per un prolungato periodo, anzi non ha altra ragion d’essere salvo che il naturale appetito dell’uomo sia l’orgoglio, l’ambizione e la vanità». </a:t>
            </a:r>
            <a:endParaRPr lang="it-IT" sz="2000" b="1" i="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7" name="Rettangolo 6"/>
          <p:cNvSpPr/>
          <p:nvPr/>
        </p:nvSpPr>
        <p:spPr>
          <a:xfrm>
            <a:off x="309711" y="1944914"/>
            <a:ext cx="4523546" cy="4266681"/>
          </a:xfrm>
          <a:prstGeom prst="rect">
            <a:avLst/>
          </a:prstGeom>
        </p:spPr>
        <p:txBody>
          <a:bodyPr wrap="square">
            <a:spAutoFit/>
          </a:bodyPr>
          <a:lstStyle/>
          <a:p>
            <a:pPr algn="just">
              <a:lnSpc>
                <a:spcPct val="107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Cap. XIX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rPr>
              <a:t>«E come un fanciullo ha bisogno di un tutore o di un protettore per preservare la sua persona e la sua autorità, così pure (nei grandi Stati) l’assemblea sovrana, in tutti í grandi pericoli e turbamenti, ha bisogno di </a:t>
            </a:r>
            <a:r>
              <a:rPr lang="it-IT" i="1" dirty="0">
                <a:latin typeface="Arial" panose="020B0604020202020204" pitchFamily="34" charset="0"/>
                <a:ea typeface="Times New Roman" panose="02020603050405020304" pitchFamily="18" charset="0"/>
              </a:rPr>
              <a:t>custodes libertatis,</a:t>
            </a:r>
            <a:r>
              <a:rPr lang="it-IT" dirty="0">
                <a:latin typeface="Arial" panose="020B0604020202020204" pitchFamily="34" charset="0"/>
                <a:ea typeface="Times New Roman" panose="02020603050405020304" pitchFamily="18" charset="0"/>
              </a:rPr>
              <a:t> cioè di dittatori o protettori della sua autorità; essi sono come dei monarchi tem­poranei, ai quali essa può, per un periodo di tempo, affidare per intero l’esercizio del suo potere e ne è privata (alla fine di tale periodo) più spesso di quanto lo siano i re minorenni dai loro protettori, reggenti o altri tutori»</a:t>
            </a:r>
            <a:endParaRPr lang="it-IT"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2805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tx2">
                <a:lumMod val="50000"/>
                <a:lumOff val="50000"/>
              </a:schemeClr>
            </a:gs>
            <a:gs pos="83000">
              <a:srgbClr val="92D050"/>
            </a:gs>
            <a:gs pos="100000">
              <a:srgbClr val="002060"/>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59655" y="5096437"/>
            <a:ext cx="14402558" cy="2262781"/>
          </a:xfrm>
        </p:spPr>
        <p:txBody>
          <a:bodyPr>
            <a:noAutofit/>
          </a:bodyPr>
          <a:lstStyle/>
          <a:p>
            <a:r>
              <a:rPr lang="it-IT" sz="4000" dirty="0">
                <a:solidFill>
                  <a:srgbClr val="002060"/>
                </a:solidFill>
              </a:rPr>
              <a:t/>
            </a:r>
            <a:br>
              <a:rPr lang="it-IT" sz="4000" dirty="0">
                <a:solidFill>
                  <a:srgbClr val="002060"/>
                </a:solidFill>
              </a:rPr>
            </a:br>
            <a:endParaRPr lang="it-IT" sz="4000" dirty="0">
              <a:solidFill>
                <a:srgbClr val="002060"/>
              </a:solidFill>
            </a:endParaRPr>
          </a:p>
        </p:txBody>
      </p:sp>
      <p:sp>
        <p:nvSpPr>
          <p:cNvPr id="4" name="CasellaDiTesto 3"/>
          <p:cNvSpPr txBox="1"/>
          <p:nvPr/>
        </p:nvSpPr>
        <p:spPr>
          <a:xfrm>
            <a:off x="483883" y="1104202"/>
            <a:ext cx="6635145" cy="707886"/>
          </a:xfrm>
          <a:prstGeom prst="rect">
            <a:avLst/>
          </a:prstGeom>
          <a:noFill/>
          <a:ln>
            <a:solidFill>
              <a:schemeClr val="accent5"/>
            </a:solidFill>
          </a:ln>
        </p:spPr>
        <p:txBody>
          <a:bodyPr wrap="square" rtlCol="0">
            <a:spAutoFit/>
          </a:bodyPr>
          <a:lstStyle/>
          <a:p>
            <a:r>
              <a:rPr lang="it-IT" sz="2000" dirty="0" smtClean="0">
                <a:solidFill>
                  <a:schemeClr val="accent6">
                    <a:lumMod val="50000"/>
                  </a:schemeClr>
                </a:solidFill>
                <a:latin typeface="Arial Rounded MT Bold" panose="020F0704030504030204" pitchFamily="34" charset="0"/>
              </a:rPr>
              <a:t>Herman Melville,</a:t>
            </a:r>
          </a:p>
          <a:p>
            <a:r>
              <a:rPr lang="it-IT" sz="2000" dirty="0" smtClean="0">
                <a:solidFill>
                  <a:schemeClr val="accent6">
                    <a:lumMod val="50000"/>
                  </a:schemeClr>
                </a:solidFill>
                <a:latin typeface="Arial Rounded MT Bold" panose="020F0704030504030204" pitchFamily="34" charset="0"/>
              </a:rPr>
              <a:t>Moby Dick ossia la balena (New York 1851)</a:t>
            </a:r>
            <a:endParaRPr lang="it-IT" sz="2000" dirty="0">
              <a:solidFill>
                <a:schemeClr val="accent6">
                  <a:lumMod val="50000"/>
                </a:schemeClr>
              </a:solidFill>
              <a:latin typeface="Arial Rounded MT Bold" panose="020F070403050403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41" y="0"/>
            <a:ext cx="4610059" cy="6386732"/>
          </a:xfrm>
          <a:prstGeom prst="rect">
            <a:avLst/>
          </a:prstGeom>
        </p:spPr>
      </p:pic>
      <p:sp>
        <p:nvSpPr>
          <p:cNvPr id="7" name="Rettangolo 6"/>
          <p:cNvSpPr/>
          <p:nvPr/>
        </p:nvSpPr>
        <p:spPr>
          <a:xfrm>
            <a:off x="483883" y="2629770"/>
            <a:ext cx="6932917" cy="2759602"/>
          </a:xfrm>
          <a:prstGeom prst="rect">
            <a:avLst/>
          </a:prstGeom>
        </p:spPr>
        <p:txBody>
          <a:bodyPr wrap="square">
            <a:spAutoFit/>
          </a:bodyPr>
          <a:lstStyle/>
          <a:p>
            <a:pPr indent="269875" algn="just">
              <a:lnSpc>
                <a:spcPct val="107000"/>
              </a:lnSpc>
            </a:pP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Un </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“libro malvagio</a:t>
            </a: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(lettera </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a Nathaniel Hawthorne del </a:t>
            </a: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1851), un libro </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mefistofelico e nello stesso tempo profetico, “linea d’ombra” che separa la quotidianità dalla straordinarietà, epopea epica, </a:t>
            </a:r>
            <a:r>
              <a:rPr lang="it-IT" dirty="0">
                <a:latin typeface="Arial" panose="020B0604020202020204" pitchFamily="34" charset="0"/>
                <a:ea typeface="Calibri" panose="020F0502020204030204" pitchFamily="34" charset="0"/>
                <a:cs typeface="Times New Roman" panose="02020603050405020304" pitchFamily="18" charset="0"/>
              </a:rPr>
              <a:t>allegoria della vita umana</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 e profonda riflessione esistenziale.</a:t>
            </a:r>
            <a:endParaRPr lang="it-IT"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endPar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07000"/>
              </a:lnSpc>
              <a:spcAft>
                <a:spcPts val="0"/>
              </a:spcAft>
            </a:pP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Doppia pubblicazione:</a:t>
            </a:r>
          </a:p>
          <a:p>
            <a:pPr marL="285750" indent="-285750" algn="just">
              <a:lnSpc>
                <a:spcPct val="107000"/>
              </a:lnSpc>
              <a:spcAft>
                <a:spcPts val="0"/>
              </a:spcAft>
              <a:buFont typeface="Arial" panose="020B0604020202020204" pitchFamily="34" charset="0"/>
              <a:buChar char="•"/>
            </a:pP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ottobre 1851 a </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Londra col titolo </a:t>
            </a:r>
            <a:r>
              <a:rPr lang="it-IT" i="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Whale</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 ("La balena") </a:t>
            </a:r>
            <a:endPar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it-IT"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novembre 1851 a </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New York col titolo defini­tivo </a:t>
            </a:r>
            <a:r>
              <a:rPr lang="it-IT" i="1" dirty="0">
                <a:solidFill>
                  <a:srgbClr val="000000"/>
                </a:solidFill>
                <a:latin typeface="Arial" panose="020B0604020202020204" pitchFamily="34" charset="0"/>
                <a:ea typeface="Calibri" panose="020F0502020204030204" pitchFamily="34" charset="0"/>
                <a:cs typeface="Times New Roman" panose="02020603050405020304" pitchFamily="18" charset="0"/>
              </a:rPr>
              <a:t>Moby-Dick, or The Whale</a:t>
            </a:r>
            <a:r>
              <a:rPr lang="it-IT" dirty="0">
                <a:solidFill>
                  <a:srgbClr val="000000"/>
                </a:solidFill>
                <a:latin typeface="Arial" panose="020B0604020202020204" pitchFamily="34" charset="0"/>
                <a:ea typeface="Calibri" panose="020F0502020204030204" pitchFamily="34" charset="0"/>
                <a:cs typeface="Times New Roman" panose="02020603050405020304" pitchFamily="18" charset="0"/>
              </a:rPr>
              <a:t> ("Moby Dick, ossia la balena").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1039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1435</TotalTime>
  <Words>9974</Words>
  <Application>Microsoft Office PowerPoint</Application>
  <PresentationFormat>Widescreen</PresentationFormat>
  <Paragraphs>289</Paragraphs>
  <Slides>46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46</vt:i4>
      </vt:variant>
    </vt:vector>
  </HeadingPairs>
  <TitlesOfParts>
    <vt:vector size="55" baseType="lpstr">
      <vt:lpstr>Arial Unicode MS</vt:lpstr>
      <vt:lpstr>Arial</vt:lpstr>
      <vt:lpstr>Arial Rounded MT Bold</vt:lpstr>
      <vt:lpstr>Calibri</vt:lpstr>
      <vt:lpstr>Calibri Light</vt:lpstr>
      <vt:lpstr>Garamond</vt:lpstr>
      <vt:lpstr>Tahoma</vt:lpstr>
      <vt:lpstr>Times New Roman</vt:lpstr>
      <vt:lpstr>Retrospettivo</vt:lpstr>
      <vt:lpstr>Pietro Sarzana  Uomini e pesci. Da Moby Dick a Horcynus Orca</vt:lpstr>
      <vt:lpstr> </vt:lpstr>
      <vt:lpstr> </vt:lpstr>
      <vt:lpstr> </vt:lpstr>
      <vt:lpstr> </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 </vt:lpstr>
      <vt:lpstr> </vt:lpstr>
      <vt:lpstr> </vt:lpstr>
      <vt:lpstr>Presentazione standard di PowerPoint</vt:lpstr>
      <vt:lpstr>Presentazione standard di PowerPoint</vt:lpstr>
      <vt:lpstr> </vt:lpstr>
      <vt:lpstr> </vt:lpstr>
      <vt:lpstr> </vt:lpstr>
      <vt:lpstr> </vt:lpstr>
      <vt:lpstr> </vt:lpstr>
      <vt:lpstr>Presentazione standard di PowerPoint</vt:lpstr>
      <vt:lpstr>Presentazione standard di PowerPoint</vt:lpstr>
      <vt:lpstr> </vt:lpstr>
      <vt:lpstr> </vt:lpstr>
      <vt:lpstr> </vt:lpstr>
      <vt:lpstr> </vt:lpstr>
      <vt:lpstr> </vt:lpstr>
      <vt:lpstr> </vt:lpstr>
      <vt:lpstr> </vt:lpstr>
      <vt:lpstr> </vt:lpstr>
      <vt:lpstr> </vt:lpstr>
      <vt:lpstr> </vt:lpstr>
      <vt:lpstr> </vt:lpstr>
      <vt:lpstr> </vt:lpstr>
      <vt:lpstr> </vt:lpstr>
      <vt:lpstr>Presentazione standard di PowerPoint</vt:lpstr>
      <vt:lpstr> </vt:lpstr>
      <vt:lpstr> </vt:lpstr>
      <vt:lpstr>Presentazione standard di PowerPoint</vt:lpstr>
      <vt:lpstr>Presentazione standard di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Pietro Sarzana  "Non solo pesci".  Simbolo e analogia in alcuni animali speciali, tra letteratura e filosofia</dc:title>
  <dc:creator>Pietro Sarzana</dc:creator>
  <cp:lastModifiedBy>Pietro Sarzana</cp:lastModifiedBy>
  <cp:revision>76</cp:revision>
  <cp:lastPrinted>2019-03-27T12:49:04Z</cp:lastPrinted>
  <dcterms:created xsi:type="dcterms:W3CDTF">2018-10-27T08:51:45Z</dcterms:created>
  <dcterms:modified xsi:type="dcterms:W3CDTF">2020-03-21T10:18:54Z</dcterms:modified>
</cp:coreProperties>
</file>